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8"/>
  </p:notesMasterIdLst>
  <p:handoutMasterIdLst>
    <p:handoutMasterId r:id="rId29"/>
  </p:handoutMasterIdLst>
  <p:sldIdLst>
    <p:sldId id="356" r:id="rId2"/>
    <p:sldId id="363" r:id="rId3"/>
    <p:sldId id="364" r:id="rId4"/>
    <p:sldId id="365" r:id="rId5"/>
    <p:sldId id="319" r:id="rId6"/>
    <p:sldId id="338" r:id="rId7"/>
    <p:sldId id="355" r:id="rId8"/>
    <p:sldId id="336" r:id="rId9"/>
    <p:sldId id="353" r:id="rId10"/>
    <p:sldId id="339" r:id="rId11"/>
    <p:sldId id="341" r:id="rId12"/>
    <p:sldId id="342" r:id="rId13"/>
    <p:sldId id="337" r:id="rId14"/>
    <p:sldId id="321" r:id="rId15"/>
    <p:sldId id="343" r:id="rId16"/>
    <p:sldId id="322" r:id="rId17"/>
    <p:sldId id="344" r:id="rId18"/>
    <p:sldId id="345" r:id="rId19"/>
    <p:sldId id="323" r:id="rId20"/>
    <p:sldId id="324" r:id="rId21"/>
    <p:sldId id="358" r:id="rId22"/>
    <p:sldId id="359" r:id="rId23"/>
    <p:sldId id="360" r:id="rId24"/>
    <p:sldId id="361" r:id="rId25"/>
    <p:sldId id="362" r:id="rId26"/>
    <p:sldId id="366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Genome Analysis Centre" id="{363505CC-1BD1-4141-8EB1-6C4AFDFECA6F}">
          <p14:sldIdLst>
            <p14:sldId id="356"/>
            <p14:sldId id="363"/>
            <p14:sldId id="364"/>
            <p14:sldId id="365"/>
            <p14:sldId id="319"/>
            <p14:sldId id="338"/>
            <p14:sldId id="355"/>
            <p14:sldId id="336"/>
            <p14:sldId id="353"/>
            <p14:sldId id="339"/>
            <p14:sldId id="341"/>
            <p14:sldId id="342"/>
            <p14:sldId id="337"/>
            <p14:sldId id="321"/>
            <p14:sldId id="343"/>
            <p14:sldId id="322"/>
            <p14:sldId id="344"/>
            <p14:sldId id="345"/>
            <p14:sldId id="323"/>
            <p14:sldId id="324"/>
            <p14:sldId id="358"/>
            <p14:sldId id="359"/>
            <p14:sldId id="360"/>
            <p14:sldId id="361"/>
            <p14:sldId id="362"/>
            <p14:sldId id="3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000080"/>
    <a:srgbClr val="3F80CD"/>
    <a:srgbClr val="003399"/>
    <a:srgbClr val="FF0033"/>
    <a:srgbClr val="0033CC"/>
    <a:srgbClr val="6699FF"/>
    <a:srgbClr val="0066FF"/>
    <a:srgbClr val="497C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453" autoAdjust="0"/>
    <p:restoredTop sz="50000" autoAdjust="0"/>
  </p:normalViewPr>
  <p:slideViewPr>
    <p:cSldViewPr snapToGrid="0" snapToObjects="1">
      <p:cViewPr varScale="1">
        <p:scale>
          <a:sx n="126" d="100"/>
          <a:sy n="126" d="100"/>
        </p:scale>
        <p:origin x="39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007F7-700F-5947-821A-DC4E80A43BC6}" type="datetime1">
              <a:rPr lang="en-GB" smtClean="0"/>
              <a:t>18/02/2017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C6EB5-5A9B-724B-B976-A8A6A88B1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605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E832D-D388-C24C-A07E-7EDC9CD21197}" type="datetime1">
              <a:rPr lang="en-GB" smtClean="0"/>
              <a:t>18/02/2017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EDC59-5342-E941-BF32-1D69B1181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847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/>
              <a:t>18/02/2017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/>
              <a:t>18/02/2017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/>
              <a:t>18/02/2017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esign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46" y="0"/>
            <a:ext cx="9161746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68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/>
              <a:t>18/02/2017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/>
              <a:t>18/02/2017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/>
              <a:t>18/02/2017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/>
              <a:t>18/02/2017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/>
              <a:t>18/02/2017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/>
              <a:t>18/02/2017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/>
              <a:t>18/02/2017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/>
              <a:t>18/02/2017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/>
              <a:t>18/02/2017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44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hyperlink" Target="http://wwwdev.ebi.ac.uk/fg/hts_mappers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tophat.cbcb.umd.edu/manual.s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samtools.sourceforge.net/SAMv1.pdf" TargetMode="External"/><Relationship Id="rId3" Type="http://schemas.openxmlformats.org/officeDocument/2006/relationships/hyperlink" Target="http://genome.ucsc.edu/FAQ/FAQformat.html#format1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bioinf.scri.ac.uk/tablet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FROM FASTQ TO BAM	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Why and how to align reads to a reference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JOSE DE VEGA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 smtClean="0"/>
              <a:t>jose.devega@earlham.ac.uk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717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5418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Why…?</a:t>
            </a:r>
            <a:endParaRPr lang="en-US" sz="3600" b="1" dirty="0"/>
          </a:p>
        </p:txBody>
      </p:sp>
      <p:pic>
        <p:nvPicPr>
          <p:cNvPr id="7" name="Picture 6" descr="white_for-web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067" y="65791"/>
            <a:ext cx="1794933" cy="4762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636053"/>
            <a:ext cx="2666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SNPs detection</a:t>
            </a:r>
            <a:endParaRPr lang="en-US" sz="2800" dirty="0"/>
          </a:p>
        </p:txBody>
      </p:sp>
      <p:pic>
        <p:nvPicPr>
          <p:cNvPr id="3" name="Picture 2" descr="IGV screensh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41"/>
          <a:stretch/>
        </p:blipFill>
        <p:spPr>
          <a:xfrm>
            <a:off x="354680" y="1467050"/>
            <a:ext cx="8525166" cy="4581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71284" y="6059245"/>
            <a:ext cx="1572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Dharanya</a:t>
            </a:r>
            <a:r>
              <a:rPr lang="en-US" sz="1400" dirty="0" smtClean="0"/>
              <a:t> </a:t>
            </a:r>
            <a:r>
              <a:rPr lang="en-US" sz="1400" dirty="0" err="1" smtClean="0"/>
              <a:t>Sampath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6335" y="0"/>
            <a:ext cx="5327665" cy="28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1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5418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Why…?</a:t>
            </a:r>
            <a:endParaRPr lang="en-US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40653"/>
            <a:ext cx="4971601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800" dirty="0" smtClean="0"/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Structural variants detection</a:t>
            </a:r>
            <a:endParaRPr lang="en-US" sz="2800" dirty="0"/>
          </a:p>
        </p:txBody>
      </p:sp>
      <p:grpSp>
        <p:nvGrpSpPr>
          <p:cNvPr id="3" name="Group 2"/>
          <p:cNvGrpSpPr/>
          <p:nvPr/>
        </p:nvGrpSpPr>
        <p:grpSpPr>
          <a:xfrm>
            <a:off x="334303" y="1887203"/>
            <a:ext cx="6222131" cy="4220093"/>
            <a:chOff x="1421843" y="1725324"/>
            <a:chExt cx="4606314" cy="3124182"/>
          </a:xfrm>
        </p:grpSpPr>
        <p:pic>
          <p:nvPicPr>
            <p:cNvPr id="8" name="Picture 37" descr="E:\pravas\Nature\Feb\23.02.11\nrg-aop\images\nrg2958-f2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66" b="72175"/>
            <a:stretch/>
          </p:blipFill>
          <p:spPr bwMode="auto">
            <a:xfrm>
              <a:off x="1421843" y="1725324"/>
              <a:ext cx="4606314" cy="178102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7" descr="E:\pravas\Nature\Feb\23.02.11\nrg-aop\images\nrg2958-f2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130" r="25866" b="4049"/>
            <a:stretch/>
          </p:blipFill>
          <p:spPr bwMode="auto">
            <a:xfrm>
              <a:off x="1421843" y="2876719"/>
              <a:ext cx="4606314" cy="197278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253494" y="5937508"/>
            <a:ext cx="490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Alkan</a:t>
            </a:r>
            <a:r>
              <a:rPr lang="en-US" dirty="0" smtClean="0"/>
              <a:t> et al. (2011) Nature Rev Genet 12: 363-376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914650" y="2931001"/>
            <a:ext cx="1932194" cy="17368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065282" y="2800735"/>
            <a:ext cx="39078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7349067" y="2800735"/>
            <a:ext cx="2711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914650" y="2057130"/>
            <a:ext cx="1932194" cy="1845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349067" y="2364848"/>
            <a:ext cx="6515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349067" y="2364848"/>
            <a:ext cx="0" cy="43588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620872" y="2364848"/>
            <a:ext cx="0" cy="43588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620226" y="2364848"/>
            <a:ext cx="435276" cy="43588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979409" y="2353993"/>
            <a:ext cx="435276" cy="43588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620226" y="2931001"/>
            <a:ext cx="445056" cy="173689"/>
          </a:xfrm>
          <a:prstGeom prst="rect">
            <a:avLst/>
          </a:prstGeom>
          <a:solidFill>
            <a:schemeClr val="accent3">
              <a:lumMod val="75000"/>
              <a:alpha val="84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838665" y="1611806"/>
            <a:ext cx="136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 insertion: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8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5418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Why…?</a:t>
            </a:r>
            <a:endParaRPr lang="en-US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14796" y="541867"/>
            <a:ext cx="4971601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800" dirty="0" smtClean="0"/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RNA-</a:t>
            </a:r>
            <a:r>
              <a:rPr lang="en-US" sz="2800" dirty="0" err="1" smtClean="0"/>
              <a:t>Seq</a:t>
            </a:r>
            <a:endParaRPr lang="en-US" sz="28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206831" y="2538725"/>
            <a:ext cx="4344737" cy="2805872"/>
            <a:chOff x="206831" y="2538725"/>
            <a:chExt cx="4344737" cy="2805872"/>
          </a:xfrm>
        </p:grpSpPr>
        <p:grpSp>
          <p:nvGrpSpPr>
            <p:cNvPr id="22" name="Group 21"/>
            <p:cNvGrpSpPr/>
            <p:nvPr/>
          </p:nvGrpSpPr>
          <p:grpSpPr>
            <a:xfrm>
              <a:off x="206831" y="2911057"/>
              <a:ext cx="4344737" cy="2433540"/>
              <a:chOff x="4686557" y="2425548"/>
              <a:chExt cx="4344737" cy="2433540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4713293" y="2526219"/>
                <a:ext cx="4318001" cy="2332869"/>
                <a:chOff x="4698999" y="2576385"/>
                <a:chExt cx="4318001" cy="2332869"/>
              </a:xfrm>
            </p:grpSpPr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902" t="7916" r="47265" b="42493"/>
                <a:stretch/>
              </p:blipFill>
              <p:spPr>
                <a:xfrm>
                  <a:off x="4826000" y="2864461"/>
                  <a:ext cx="4191000" cy="1902341"/>
                </a:xfrm>
                <a:prstGeom prst="rect">
                  <a:avLst/>
                </a:prstGeom>
              </p:spPr>
            </p:pic>
            <p:sp>
              <p:nvSpPr>
                <p:cNvPr id="36" name="Rectangle 35"/>
                <p:cNvSpPr/>
                <p:nvPr/>
              </p:nvSpPr>
              <p:spPr>
                <a:xfrm>
                  <a:off x="8529570" y="2638237"/>
                  <a:ext cx="487430" cy="1295623"/>
                </a:xfrm>
                <a:prstGeom prst="rect">
                  <a:avLst/>
                </a:prstGeom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8378017" y="3403225"/>
                  <a:ext cx="487430" cy="291559"/>
                </a:xfrm>
                <a:prstGeom prst="rect">
                  <a:avLst/>
                </a:prstGeom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4825999" y="2576385"/>
                  <a:ext cx="859693" cy="937355"/>
                </a:xfrm>
                <a:prstGeom prst="rect">
                  <a:avLst/>
                </a:prstGeom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4826000" y="3332323"/>
                  <a:ext cx="676310" cy="419749"/>
                </a:xfrm>
                <a:prstGeom prst="rect">
                  <a:avLst/>
                </a:prstGeom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6588550" y="4468562"/>
                  <a:ext cx="69364" cy="85189"/>
                </a:xfrm>
                <a:prstGeom prst="rect">
                  <a:avLst/>
                </a:prstGeom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6597715" y="4506386"/>
                  <a:ext cx="69364" cy="85189"/>
                </a:xfrm>
                <a:prstGeom prst="rect">
                  <a:avLst/>
                </a:prstGeom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5502124" y="4444696"/>
                  <a:ext cx="45719" cy="156428"/>
                </a:xfrm>
                <a:prstGeom prst="rect">
                  <a:avLst/>
                </a:prstGeom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5482642" y="4453876"/>
                  <a:ext cx="45719" cy="156428"/>
                </a:xfrm>
                <a:prstGeom prst="rect">
                  <a:avLst/>
                </a:prstGeom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4698999" y="4746346"/>
                  <a:ext cx="4318001" cy="162908"/>
                </a:xfrm>
                <a:prstGeom prst="rect">
                  <a:avLst/>
                </a:prstGeom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4686557" y="2425548"/>
                <a:ext cx="4318001" cy="210061"/>
                <a:chOff x="4797352" y="1938286"/>
                <a:chExt cx="4318001" cy="210061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>
                  <a:off x="4797352" y="2044905"/>
                  <a:ext cx="4318001" cy="0"/>
                </a:xfrm>
                <a:prstGeom prst="line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31" name="Rectangle 30"/>
                <p:cNvSpPr/>
                <p:nvPr/>
              </p:nvSpPr>
              <p:spPr>
                <a:xfrm>
                  <a:off x="5022576" y="1938286"/>
                  <a:ext cx="1403647" cy="210061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6804013" y="1939874"/>
                  <a:ext cx="653462" cy="208473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7734103" y="1939874"/>
                  <a:ext cx="993337" cy="208473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1353643" y="2538725"/>
              <a:ext cx="2186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REFERENCE GENOME</a:t>
              </a:r>
              <a:endParaRPr lang="en-US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31485"/>
          <a:stretch/>
        </p:blipFill>
        <p:spPr>
          <a:xfrm>
            <a:off x="4986211" y="1679327"/>
            <a:ext cx="4038600" cy="417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5418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Why…?</a:t>
            </a:r>
            <a:endParaRPr lang="en-US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74692" y="541867"/>
            <a:ext cx="4092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DNA methylation</a:t>
            </a:r>
            <a:endParaRPr lang="en-US" sz="28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800" y="1777426"/>
            <a:ext cx="7439777" cy="4508533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-10855" y="6019586"/>
            <a:ext cx="537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Cokus</a:t>
            </a:r>
            <a:r>
              <a:rPr lang="en-US" dirty="0" smtClean="0"/>
              <a:t> et al. 2008. Nature 453, 215-219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-37985" y="4401208"/>
            <a:ext cx="298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Unmethylated</a:t>
            </a:r>
            <a:r>
              <a:rPr lang="en-US" dirty="0" smtClean="0"/>
              <a:t> region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-37985" y="1592760"/>
            <a:ext cx="287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Methylated region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828755" y="2881860"/>
            <a:ext cx="2315245" cy="369332"/>
          </a:xfrm>
          <a:prstGeom prst="rect">
            <a:avLst/>
          </a:prstGeom>
          <a:noFill/>
          <a:ln>
            <a:solidFill>
              <a:srgbClr val="00008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80"/>
                </a:solidFill>
              </a:rPr>
              <a:t>Blue boxes = </a:t>
            </a:r>
            <a:r>
              <a:rPr lang="en-US" dirty="0" err="1" smtClean="0">
                <a:solidFill>
                  <a:srgbClr val="000080"/>
                </a:solidFill>
              </a:rPr>
              <a:t>Cytosines</a:t>
            </a:r>
            <a:endParaRPr lang="en-US" dirty="0">
              <a:solidFill>
                <a:srgbClr val="000080"/>
              </a:solidFill>
            </a:endParaRP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3"/>
          <a:srcRect b="42352"/>
          <a:stretch/>
        </p:blipFill>
        <p:spPr>
          <a:xfrm>
            <a:off x="5536061" y="563949"/>
            <a:ext cx="3515863" cy="140996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5" name="Straight Arrow Connector 74"/>
          <p:cNvCxnSpPr/>
          <p:nvPr/>
        </p:nvCxnSpPr>
        <p:spPr>
          <a:xfrm flipH="1" flipV="1">
            <a:off x="6328478" y="2703034"/>
            <a:ext cx="500277" cy="358234"/>
          </a:xfrm>
          <a:prstGeom prst="straightConnector1">
            <a:avLst/>
          </a:prstGeom>
          <a:ln>
            <a:solidFill>
              <a:srgbClr val="000080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86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5418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 How… ?</a:t>
            </a:r>
            <a:endParaRPr lang="en-US" sz="3600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6070" y="814167"/>
            <a:ext cx="5745642" cy="14754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Fast and accurate aligners designed to handle millions of short reads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7808"/>
          <a:stretch/>
        </p:blipFill>
        <p:spPr>
          <a:xfrm>
            <a:off x="116070" y="3126638"/>
            <a:ext cx="7590997" cy="3229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6435"/>
          <a:stretch/>
        </p:blipFill>
        <p:spPr>
          <a:xfrm>
            <a:off x="5509882" y="542068"/>
            <a:ext cx="3304397" cy="2650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070" y="2844157"/>
            <a:ext cx="4906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Engstrom</a:t>
            </a:r>
            <a:r>
              <a:rPr lang="en-US" sz="1600" dirty="0" smtClean="0"/>
              <a:t> et al. (Nov 2013) Nat Methods 425: 1185-1193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7652792" y="3096102"/>
            <a:ext cx="2125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Hatem</a:t>
            </a:r>
            <a:r>
              <a:rPr lang="en-US" sz="1400" dirty="0" smtClean="0"/>
              <a:t> et al. (2013)</a:t>
            </a:r>
          </a:p>
          <a:p>
            <a:r>
              <a:rPr lang="en-US" sz="1400" dirty="0" smtClean="0"/>
              <a:t>BMC </a:t>
            </a:r>
            <a:r>
              <a:rPr lang="en-US" sz="1400" dirty="0" err="1" smtClean="0"/>
              <a:t>Bioinf</a:t>
            </a:r>
            <a:r>
              <a:rPr lang="en-US" sz="1400" dirty="0" smtClean="0"/>
              <a:t> 14:184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8786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5418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 How… ? </a:t>
            </a:r>
            <a:endParaRPr lang="en-US" sz="3600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00215" y="683900"/>
            <a:ext cx="8915309" cy="23882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There is a trade-off between speed and quality</a:t>
            </a:r>
          </a:p>
          <a:p>
            <a:pPr lvl="1"/>
            <a:r>
              <a:rPr lang="en-US" dirty="0" smtClean="0"/>
              <a:t>Ignore quality scores</a:t>
            </a:r>
          </a:p>
          <a:p>
            <a:pPr lvl="1"/>
            <a:r>
              <a:rPr lang="en-US" dirty="0" smtClean="0"/>
              <a:t>Limit the number of </a:t>
            </a:r>
            <a:r>
              <a:rPr lang="en-US" dirty="0" err="1" smtClean="0"/>
              <a:t>missmatches</a:t>
            </a:r>
            <a:endParaRPr lang="en-US" dirty="0" smtClean="0"/>
          </a:p>
          <a:p>
            <a:pPr lvl="1"/>
            <a:r>
              <a:rPr lang="en-US" dirty="0" smtClean="0"/>
              <a:t>Ignore SNPs</a:t>
            </a:r>
          </a:p>
          <a:p>
            <a:pPr lvl="1"/>
            <a:r>
              <a:rPr lang="en-US" u="sng" dirty="0" smtClean="0"/>
              <a:t>Ignore gaps or limit gap lengths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371702" y="3334651"/>
            <a:ext cx="4344737" cy="2805872"/>
            <a:chOff x="206831" y="2538725"/>
            <a:chExt cx="4344737" cy="2805872"/>
          </a:xfrm>
        </p:grpSpPr>
        <p:grpSp>
          <p:nvGrpSpPr>
            <p:cNvPr id="14" name="Group 13"/>
            <p:cNvGrpSpPr/>
            <p:nvPr/>
          </p:nvGrpSpPr>
          <p:grpSpPr>
            <a:xfrm>
              <a:off x="206831" y="2911057"/>
              <a:ext cx="4344737" cy="2433540"/>
              <a:chOff x="4686557" y="2425548"/>
              <a:chExt cx="4344737" cy="243354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4713293" y="2526219"/>
                <a:ext cx="4318001" cy="2332869"/>
                <a:chOff x="4698999" y="2576385"/>
                <a:chExt cx="4318001" cy="2332869"/>
              </a:xfrm>
            </p:grpSpPr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902" t="7916" r="47265" b="42493"/>
                <a:stretch/>
              </p:blipFill>
              <p:spPr>
                <a:xfrm>
                  <a:off x="4826000" y="2864461"/>
                  <a:ext cx="4191000" cy="1902341"/>
                </a:xfrm>
                <a:prstGeom prst="rect">
                  <a:avLst/>
                </a:prstGeom>
              </p:spPr>
            </p:pic>
            <p:sp>
              <p:nvSpPr>
                <p:cNvPr id="24" name="Rectangle 23"/>
                <p:cNvSpPr/>
                <p:nvPr/>
              </p:nvSpPr>
              <p:spPr>
                <a:xfrm>
                  <a:off x="8529570" y="2638237"/>
                  <a:ext cx="487430" cy="1295623"/>
                </a:xfrm>
                <a:prstGeom prst="rect">
                  <a:avLst/>
                </a:prstGeom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378017" y="3403225"/>
                  <a:ext cx="487430" cy="291559"/>
                </a:xfrm>
                <a:prstGeom prst="rect">
                  <a:avLst/>
                </a:prstGeom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4825999" y="2576385"/>
                  <a:ext cx="859693" cy="937355"/>
                </a:xfrm>
                <a:prstGeom prst="rect">
                  <a:avLst/>
                </a:prstGeom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4826000" y="3332323"/>
                  <a:ext cx="676310" cy="419749"/>
                </a:xfrm>
                <a:prstGeom prst="rect">
                  <a:avLst/>
                </a:prstGeom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6588550" y="4468562"/>
                  <a:ext cx="69364" cy="85189"/>
                </a:xfrm>
                <a:prstGeom prst="rect">
                  <a:avLst/>
                </a:prstGeom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6597715" y="4506386"/>
                  <a:ext cx="69364" cy="85189"/>
                </a:xfrm>
                <a:prstGeom prst="rect">
                  <a:avLst/>
                </a:prstGeom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5502124" y="4444696"/>
                  <a:ext cx="45719" cy="156428"/>
                </a:xfrm>
                <a:prstGeom prst="rect">
                  <a:avLst/>
                </a:prstGeom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5482642" y="4453876"/>
                  <a:ext cx="45719" cy="156428"/>
                </a:xfrm>
                <a:prstGeom prst="rect">
                  <a:avLst/>
                </a:prstGeom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4698999" y="4746346"/>
                  <a:ext cx="4318001" cy="162908"/>
                </a:xfrm>
                <a:prstGeom prst="rect">
                  <a:avLst/>
                </a:prstGeom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4686557" y="2425548"/>
                <a:ext cx="4318001" cy="210061"/>
                <a:chOff x="4797352" y="1938286"/>
                <a:chExt cx="4318001" cy="210061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>
                  <a:off x="4797352" y="2044905"/>
                  <a:ext cx="4318001" cy="0"/>
                </a:xfrm>
                <a:prstGeom prst="line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20" name="Rectangle 19"/>
                <p:cNvSpPr/>
                <p:nvPr/>
              </p:nvSpPr>
              <p:spPr>
                <a:xfrm>
                  <a:off x="5022576" y="1938286"/>
                  <a:ext cx="1403647" cy="210061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6804013" y="1939874"/>
                  <a:ext cx="653462" cy="208473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7734103" y="1939874"/>
                  <a:ext cx="993337" cy="208473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6" name="TextBox 15"/>
            <p:cNvSpPr txBox="1"/>
            <p:nvPr/>
          </p:nvSpPr>
          <p:spPr>
            <a:xfrm>
              <a:off x="1353643" y="2538725"/>
              <a:ext cx="2186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REFERENCE GENOME</a:t>
              </a:r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915988" y="2196541"/>
            <a:ext cx="40489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Non spliced-aware aligners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(BLAST / BLAT)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Bowtie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Novoalign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SOAP, abyss, velvet…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Most of the aligners…</a:t>
            </a:r>
            <a:endParaRPr lang="en-US" dirty="0"/>
          </a:p>
          <a:p>
            <a:r>
              <a:rPr lang="en-US" dirty="0" smtClean="0"/>
              <a:t>Spliced-aware aligners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(</a:t>
            </a:r>
            <a:r>
              <a:rPr lang="en-US" dirty="0" smtClean="0"/>
              <a:t>Exonerate)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Tophat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BWA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MapSplice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GMAP/GSNAP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68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5418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How…? Basic pipeline</a:t>
            </a:r>
            <a:endParaRPr lang="en-US" sz="3600" b="1" dirty="0"/>
          </a:p>
        </p:txBody>
      </p:sp>
      <p:sp>
        <p:nvSpPr>
          <p:cNvPr id="3" name="Multidocument 2"/>
          <p:cNvSpPr/>
          <p:nvPr/>
        </p:nvSpPr>
        <p:spPr>
          <a:xfrm>
            <a:off x="673529" y="1981316"/>
            <a:ext cx="1443718" cy="977001"/>
          </a:xfrm>
          <a:prstGeom prst="flowChartMultidocument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Reads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fastq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Internal Storage 4"/>
          <p:cNvSpPr/>
          <p:nvPr/>
        </p:nvSpPr>
        <p:spPr>
          <a:xfrm>
            <a:off x="673529" y="3229706"/>
            <a:ext cx="1443718" cy="976952"/>
          </a:xfrm>
          <a:prstGeom prst="flowChartInternalStorage">
            <a:avLst/>
          </a:prstGeom>
          <a:ln>
            <a:solidFill>
              <a:srgbClr val="0033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Indexed</a:t>
            </a:r>
          </a:p>
          <a:p>
            <a:pPr algn="ctr"/>
            <a:r>
              <a:rPr lang="en-US" dirty="0" smtClean="0"/>
              <a:t>Reference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fasta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3"/>
          </p:cNvCxnSpPr>
          <p:nvPr/>
        </p:nvCxnSpPr>
        <p:spPr>
          <a:xfrm>
            <a:off x="2117247" y="2469817"/>
            <a:ext cx="944388" cy="488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</p:cNvCxnSpPr>
          <p:nvPr/>
        </p:nvCxnSpPr>
        <p:spPr>
          <a:xfrm flipV="1">
            <a:off x="2117247" y="3132005"/>
            <a:ext cx="944388" cy="586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Vertical Scroll 13"/>
          <p:cNvSpPr/>
          <p:nvPr/>
        </p:nvSpPr>
        <p:spPr>
          <a:xfrm>
            <a:off x="6367679" y="2393828"/>
            <a:ext cx="1784962" cy="1194111"/>
          </a:xfrm>
          <a:prstGeom prst="verticalScroll">
            <a:avLst/>
          </a:prstGeom>
          <a:ln>
            <a:solidFill>
              <a:srgbClr val="008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Aligns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sam</a:t>
            </a:r>
            <a:r>
              <a:rPr lang="en-US" dirty="0" smtClean="0"/>
              <a:t>/bam)</a:t>
            </a:r>
          </a:p>
        </p:txBody>
      </p:sp>
      <p:sp>
        <p:nvSpPr>
          <p:cNvPr id="16" name="Direct Access Storage 15"/>
          <p:cNvSpPr/>
          <p:nvPr/>
        </p:nvSpPr>
        <p:spPr>
          <a:xfrm>
            <a:off x="3235315" y="2610939"/>
            <a:ext cx="2355540" cy="846733"/>
          </a:xfrm>
          <a:prstGeom prst="flowChartMagneticDrum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Aligner</a:t>
            </a:r>
          </a:p>
          <a:p>
            <a:pPr algn="ctr"/>
            <a:r>
              <a:rPr lang="en-US" sz="1200" dirty="0" smtClean="0"/>
              <a:t>(</a:t>
            </a:r>
            <a:r>
              <a:rPr lang="en-US" sz="1200" dirty="0" err="1" smtClean="0"/>
              <a:t>bwa</a:t>
            </a:r>
            <a:r>
              <a:rPr lang="en-US" sz="1200" dirty="0" smtClean="0"/>
              <a:t>, bowtie…)</a:t>
            </a:r>
            <a:endParaRPr lang="en-US" sz="12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167509" y="3045161"/>
            <a:ext cx="125918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17032" y="2998873"/>
            <a:ext cx="832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 smtClean="0"/>
              <a:t>Reporting</a:t>
            </a:r>
          </a:p>
          <a:p>
            <a:pPr algn="ctr"/>
            <a:r>
              <a:rPr lang="en-US" sz="1200" i="1" dirty="0" smtClean="0"/>
              <a:t>options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28786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0594" t="12505" r="9860" b="8666"/>
          <a:stretch/>
        </p:blipFill>
        <p:spPr>
          <a:xfrm>
            <a:off x="2192881" y="542068"/>
            <a:ext cx="6951120" cy="580843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0"/>
            <a:ext cx="9144000" cy="5418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Aligners comparison</a:t>
            </a:r>
            <a:endParaRPr lang="en-US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0" y="662183"/>
            <a:ext cx="4673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3"/>
              </a:rPr>
              <a:t>http://</a:t>
            </a:r>
            <a:r>
              <a:rPr lang="en-US" sz="2000" dirty="0" err="1">
                <a:hlinkClick r:id="rId3"/>
              </a:rPr>
              <a:t>wwwdev.ebi.ac.uk</a:t>
            </a:r>
            <a:r>
              <a:rPr lang="en-US" sz="2000" dirty="0">
                <a:hlinkClick r:id="rId3"/>
              </a:rPr>
              <a:t>/</a:t>
            </a:r>
            <a:r>
              <a:rPr lang="en-US" sz="2000" dirty="0" err="1">
                <a:hlinkClick r:id="rId3"/>
              </a:rPr>
              <a:t>fg</a:t>
            </a:r>
            <a:r>
              <a:rPr lang="en-US" sz="2000" dirty="0">
                <a:hlinkClick r:id="rId3"/>
              </a:rPr>
              <a:t>/</a:t>
            </a:r>
            <a:r>
              <a:rPr lang="en-US" sz="2000" dirty="0" err="1">
                <a:hlinkClick r:id="rId3"/>
              </a:rPr>
              <a:t>hts_mappers</a:t>
            </a:r>
            <a:r>
              <a:rPr lang="en-US" sz="2000" dirty="0">
                <a:hlinkClick r:id="rId3"/>
              </a:rPr>
              <a:t>/</a:t>
            </a:r>
            <a:endParaRPr lang="en-US" sz="2000" dirty="0"/>
          </a:p>
          <a:p>
            <a:r>
              <a:rPr lang="en-US" sz="1600" dirty="0" smtClean="0"/>
              <a:t>Fonseca et al. (2012) Bioinformatics 28: 3169-3177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82576" y="5001298"/>
            <a:ext cx="153667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DNA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RNA </a:t>
            </a:r>
            <a:r>
              <a:rPr lang="en-US" sz="1200" dirty="0" smtClean="0">
                <a:solidFill>
                  <a:srgbClr val="FF0000"/>
                </a:solidFill>
              </a:rPr>
              <a:t>(Splice-aware)</a:t>
            </a:r>
          </a:p>
          <a:p>
            <a:r>
              <a:rPr lang="en-US" dirty="0" err="1" smtClean="0">
                <a:solidFill>
                  <a:srgbClr val="008000"/>
                </a:solidFill>
              </a:rPr>
              <a:t>miRNA</a:t>
            </a:r>
            <a:endParaRPr lang="en-US" dirty="0" smtClean="0">
              <a:solidFill>
                <a:srgbClr val="008000"/>
              </a:solidFill>
            </a:endParaRPr>
          </a:p>
          <a:p>
            <a:r>
              <a:rPr lang="en-US" dirty="0" err="1" smtClean="0">
                <a:solidFill>
                  <a:srgbClr val="FF66FF"/>
                </a:solidFill>
              </a:rPr>
              <a:t>Bisulphite</a:t>
            </a:r>
            <a:endParaRPr lang="en-US" dirty="0">
              <a:solidFill>
                <a:srgbClr val="FF66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6840" y="1541490"/>
            <a:ext cx="5416868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Data = DNA, RNA, </a:t>
            </a:r>
            <a:r>
              <a:rPr lang="en-US" dirty="0" err="1" smtClean="0"/>
              <a:t>miRNA</a:t>
            </a:r>
            <a:r>
              <a:rPr lang="en-US" dirty="0" smtClean="0"/>
              <a:t> or </a:t>
            </a:r>
            <a:r>
              <a:rPr lang="en-US" dirty="0" err="1" smtClean="0"/>
              <a:t>bisulphite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Availability = Open source, free binary or commercial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Sequencing platform = </a:t>
            </a:r>
            <a:r>
              <a:rPr lang="en-US" dirty="0" err="1" smtClean="0"/>
              <a:t>Illumina</a:t>
            </a:r>
            <a:r>
              <a:rPr lang="en-US" dirty="0" smtClean="0"/>
              <a:t>, </a:t>
            </a:r>
            <a:r>
              <a:rPr lang="en-US" dirty="0" err="1" smtClean="0"/>
              <a:t>PacBio</a:t>
            </a:r>
            <a:r>
              <a:rPr lang="en-US" dirty="0" smtClean="0"/>
              <a:t>, Ion torrent…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Output = SAM, Native, TSV…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Indels</a:t>
            </a:r>
            <a:r>
              <a:rPr lang="en-US" dirty="0" smtClean="0"/>
              <a:t>, GAPs ?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Splicing ?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Global, </a:t>
            </a:r>
            <a:r>
              <a:rPr lang="en-US" b="1" dirty="0" err="1"/>
              <a:t>semiglobal</a:t>
            </a:r>
            <a:r>
              <a:rPr lang="en-US" b="1" dirty="0"/>
              <a:t>, end-to-end and local </a:t>
            </a:r>
            <a:r>
              <a:rPr lang="en-US" b="1" dirty="0" err="1"/>
              <a:t>aligments</a:t>
            </a:r>
            <a:endParaRPr lang="en-US" b="1" u="sng" dirty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Reporting options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359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4450559" y="636660"/>
            <a:ext cx="30156" cy="4309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0"/>
            <a:ext cx="9144000" cy="5418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Global vs. Local alignments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10185" y="636660"/>
            <a:ext cx="29600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Global alignment</a:t>
            </a:r>
          </a:p>
          <a:p>
            <a:r>
              <a:rPr lang="en-US" sz="2400" dirty="0" smtClean="0"/>
              <a:t>End-to-end alignment</a:t>
            </a:r>
          </a:p>
          <a:p>
            <a:r>
              <a:rPr lang="en-US" sz="2400" dirty="0" smtClean="0"/>
              <a:t>Untrimmed alignment</a:t>
            </a:r>
          </a:p>
          <a:p>
            <a:r>
              <a:rPr lang="en-US" sz="2400" dirty="0" smtClean="0"/>
              <a:t>Unclipped alignment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4832" y="759175"/>
            <a:ext cx="3973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Local alignment</a:t>
            </a:r>
          </a:p>
          <a:p>
            <a:r>
              <a:rPr lang="en-US" sz="2400" dirty="0" smtClean="0"/>
              <a:t>Trimmed alignment</a:t>
            </a:r>
          </a:p>
          <a:p>
            <a:r>
              <a:rPr lang="en-US" sz="2400" dirty="0" smtClean="0"/>
              <a:t>Clipped </a:t>
            </a:r>
            <a:r>
              <a:rPr lang="en-US" sz="2400" dirty="0" err="1" smtClean="0"/>
              <a:t>alignmet</a:t>
            </a:r>
            <a:endParaRPr lang="en-US" sz="2400" dirty="0" smtClean="0"/>
          </a:p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766475" y="4869735"/>
            <a:ext cx="34718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Semiglobal</a:t>
            </a:r>
            <a:r>
              <a:rPr lang="en-US" sz="2800" dirty="0" smtClean="0"/>
              <a:t> alignments</a:t>
            </a:r>
          </a:p>
          <a:p>
            <a:r>
              <a:rPr lang="en-US" sz="2800" dirty="0" err="1" smtClean="0"/>
              <a:t>Glocal</a:t>
            </a:r>
            <a:r>
              <a:rPr lang="en-US" sz="2800" dirty="0" smtClean="0"/>
              <a:t> </a:t>
            </a:r>
            <a:r>
              <a:rPr lang="en-US" sz="2800" dirty="0" err="1" smtClean="0"/>
              <a:t>aligment</a:t>
            </a:r>
            <a:endParaRPr lang="en-US" sz="28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510185" y="2582247"/>
            <a:ext cx="3441044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GACTGGGCGATCTCGACTTCG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|</a:t>
            </a:r>
            <a:r>
              <a:rPr lang="en-US" dirty="0">
                <a:latin typeface="Courier New"/>
                <a:cs typeface="Courier New"/>
              </a:rPr>
              <a:t>||||  |||||||||</a:t>
            </a:r>
            <a:r>
              <a:rPr lang="en-US" dirty="0" smtClean="0">
                <a:latin typeface="Courier New"/>
                <a:cs typeface="Courier New"/>
              </a:rPr>
              <a:t>|X|</a:t>
            </a:r>
            <a:r>
              <a:rPr lang="en-US" dirty="0">
                <a:latin typeface="Courier New"/>
                <a:cs typeface="Courier New"/>
              </a:rPr>
              <a:t>||</a:t>
            </a:r>
          </a:p>
          <a:p>
            <a:r>
              <a:rPr lang="en-US" dirty="0" smtClean="0">
                <a:latin typeface="Courier New"/>
                <a:cs typeface="Courier New"/>
              </a:rPr>
              <a:t>GACTG</a:t>
            </a:r>
            <a:r>
              <a:rPr lang="en-US" dirty="0">
                <a:latin typeface="Courier New"/>
                <a:cs typeface="Courier New"/>
              </a:rPr>
              <a:t>--CGATCTCGACATCG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197494" y="2180575"/>
            <a:ext cx="3681915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ACGG</a:t>
            </a:r>
            <a:r>
              <a:rPr lang="en-US" dirty="0" smtClean="0">
                <a:latin typeface="Courier New"/>
                <a:cs typeface="Courier New"/>
              </a:rPr>
              <a:t>TTGCGTTAA</a:t>
            </a:r>
            <a:r>
              <a:rPr lang="en-US" dirty="0">
                <a:latin typeface="Courier New"/>
                <a:cs typeface="Courier New"/>
              </a:rPr>
              <a:t>-TCCGCC</a:t>
            </a:r>
            <a:r>
              <a:rPr lang="en-US" dirty="0">
                <a:solidFill>
                  <a:srgbClr val="A6A6A6"/>
                </a:solidFill>
                <a:latin typeface="Courier New"/>
                <a:cs typeface="Courier New"/>
              </a:rPr>
              <a:t>ACG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</a:rPr>
              <a:t>||||||||| ||||||</a:t>
            </a:r>
          </a:p>
          <a:p>
            <a:r>
              <a:rPr lang="en-US" dirty="0" smtClean="0">
                <a:solidFill>
                  <a:srgbClr val="A6A6A6"/>
                </a:solidFill>
                <a:latin typeface="Courier New"/>
                <a:cs typeface="Courier New"/>
              </a:rPr>
              <a:t>TAAC</a:t>
            </a:r>
            <a:r>
              <a:rPr lang="en-US" dirty="0" smtClean="0">
                <a:latin typeface="Courier New"/>
                <a:cs typeface="Courier New"/>
              </a:rPr>
              <a:t>TTGCGTTAAATCCGCC</a:t>
            </a:r>
            <a:r>
              <a:rPr lang="en-US" dirty="0" smtClean="0">
                <a:solidFill>
                  <a:srgbClr val="A6A6A6"/>
                </a:solidFill>
                <a:latin typeface="Courier New"/>
                <a:cs typeface="Courier New"/>
              </a:rPr>
              <a:t>TGG</a:t>
            </a:r>
            <a:endParaRPr lang="en-US" dirty="0">
              <a:solidFill>
                <a:srgbClr val="A6A6A6"/>
              </a:solidFill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63589" y="3343494"/>
            <a:ext cx="4215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/>
              <a:t>a local alignment of two sequences allow arbitrary-length segments of each sequence to be aligned, with no penalty for the unaligned portions of the sequences</a:t>
            </a:r>
          </a:p>
        </p:txBody>
      </p:sp>
    </p:spTree>
    <p:extLst>
      <p:ext uri="{BB962C8B-B14F-4D97-AF65-F5344CB8AC3E}">
        <p14:creationId xmlns:p14="http://schemas.microsoft.com/office/powerpoint/2010/main" val="264735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371"/>
          <p:cNvSpPr/>
          <p:nvPr/>
        </p:nvSpPr>
        <p:spPr>
          <a:xfrm>
            <a:off x="-263559" y="6275041"/>
            <a:ext cx="9878071" cy="582959"/>
          </a:xfrm>
          <a:prstGeom prst="rect">
            <a:avLst/>
          </a:prstGeom>
          <a:solidFill>
            <a:schemeClr val="bg1">
              <a:lumMod val="85000"/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-473557" y="5194731"/>
            <a:ext cx="9878071" cy="532877"/>
          </a:xfrm>
          <a:prstGeom prst="rect">
            <a:avLst/>
          </a:prstGeom>
          <a:solidFill>
            <a:schemeClr val="bg1">
              <a:lumMod val="85000"/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-510186" y="4091591"/>
            <a:ext cx="9878071" cy="532877"/>
          </a:xfrm>
          <a:prstGeom prst="rect">
            <a:avLst/>
          </a:prstGeom>
          <a:solidFill>
            <a:schemeClr val="bg1">
              <a:lumMod val="85000"/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5418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Reporting options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-76856" y="3388176"/>
            <a:ext cx="52515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dirty="0" smtClean="0"/>
              <a:t>All (-a):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-382531" y="1008869"/>
            <a:ext cx="9504937" cy="15773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2139439" y="1616015"/>
            <a:ext cx="1704668" cy="422"/>
            <a:chOff x="412491" y="1280956"/>
            <a:chExt cx="1704668" cy="422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412491" y="1280956"/>
              <a:ext cx="586171" cy="0"/>
            </a:xfrm>
            <a:prstGeom prst="straightConnector1">
              <a:avLst/>
            </a:prstGeom>
            <a:ln w="12700" cmpd="sng"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1530988" y="1281378"/>
              <a:ext cx="586171" cy="0"/>
            </a:xfrm>
            <a:prstGeom prst="straightConnector1">
              <a:avLst/>
            </a:prstGeom>
            <a:ln w="12700" cmpd="sng">
              <a:headEnd type="arrow"/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987807" y="1280956"/>
              <a:ext cx="554036" cy="0"/>
            </a:xfrm>
            <a:prstGeom prst="line">
              <a:avLst/>
            </a:prstGeom>
            <a:ln w="12700" cmpd="sng"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/>
        </p:nvGrpSpPr>
        <p:grpSpPr>
          <a:xfrm>
            <a:off x="48862" y="1371391"/>
            <a:ext cx="1704668" cy="276999"/>
            <a:chOff x="27516" y="1318031"/>
            <a:chExt cx="1704668" cy="276999"/>
          </a:xfrm>
        </p:grpSpPr>
        <p:grpSp>
          <p:nvGrpSpPr>
            <p:cNvPr id="53" name="Group 52"/>
            <p:cNvGrpSpPr/>
            <p:nvPr/>
          </p:nvGrpSpPr>
          <p:grpSpPr>
            <a:xfrm>
              <a:off x="27516" y="1467340"/>
              <a:ext cx="1704668" cy="422"/>
              <a:chOff x="412491" y="1280956"/>
              <a:chExt cx="1704668" cy="422"/>
            </a:xfrm>
          </p:grpSpPr>
          <p:cxnSp>
            <p:nvCxnSpPr>
              <p:cNvPr id="54" name="Straight Arrow Connector 53"/>
              <p:cNvCxnSpPr/>
              <p:nvPr/>
            </p:nvCxnSpPr>
            <p:spPr>
              <a:xfrm>
                <a:off x="412491" y="1280956"/>
                <a:ext cx="586171" cy="0"/>
              </a:xfrm>
              <a:prstGeom prst="straightConnector1">
                <a:avLst/>
              </a:prstGeom>
              <a:ln w="12700" cmpd="sng">
                <a:tailEnd type="arrow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1530988" y="1281378"/>
                <a:ext cx="586171" cy="0"/>
              </a:xfrm>
              <a:prstGeom prst="straightConnector1">
                <a:avLst/>
              </a:prstGeom>
              <a:ln w="12700" cmpd="sng">
                <a:headEnd type="arrow"/>
                <a:tailEnd type="non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987807" y="1280956"/>
                <a:ext cx="554036" cy="0"/>
              </a:xfrm>
              <a:prstGeom prst="line">
                <a:avLst/>
              </a:prstGeom>
              <a:ln w="12700" cmpd="sng">
                <a:prstDash val="sysDot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/>
            <p:cNvSpPr txBox="1"/>
            <p:nvPr/>
          </p:nvSpPr>
          <p:spPr>
            <a:xfrm>
              <a:off x="241299" y="1318031"/>
              <a:ext cx="264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X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620085" y="896132"/>
            <a:ext cx="1704668" cy="422"/>
            <a:chOff x="412491" y="1280956"/>
            <a:chExt cx="1704668" cy="422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412491" y="1280956"/>
              <a:ext cx="586171" cy="0"/>
            </a:xfrm>
            <a:prstGeom prst="straightConnector1">
              <a:avLst/>
            </a:prstGeom>
            <a:ln w="127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1530988" y="1281378"/>
              <a:ext cx="586171" cy="0"/>
            </a:xfrm>
            <a:prstGeom prst="straightConnector1">
              <a:avLst/>
            </a:prstGeom>
            <a:ln w="12700" cmpd="sng">
              <a:solidFill>
                <a:srgbClr val="FF0000"/>
              </a:solidFill>
              <a:headEnd type="arrow"/>
              <a:tailEnd type="non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987807" y="1280956"/>
              <a:ext cx="554036" cy="0"/>
            </a:xfrm>
            <a:prstGeom prst="line">
              <a:avLst/>
            </a:prstGeom>
            <a:ln w="12700" cmpd="sng">
              <a:solidFill>
                <a:srgbClr val="FF0000"/>
              </a:solidFill>
              <a:prstDash val="sysDot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1992676" y="896554"/>
            <a:ext cx="1704668" cy="422"/>
            <a:chOff x="412491" y="1280956"/>
            <a:chExt cx="1704668" cy="422"/>
          </a:xfrm>
        </p:grpSpPr>
        <p:cxnSp>
          <p:nvCxnSpPr>
            <p:cNvPr id="67" name="Straight Arrow Connector 66"/>
            <p:cNvCxnSpPr/>
            <p:nvPr/>
          </p:nvCxnSpPr>
          <p:spPr>
            <a:xfrm>
              <a:off x="412491" y="1280956"/>
              <a:ext cx="586171" cy="0"/>
            </a:xfrm>
            <a:prstGeom prst="straightConnector1">
              <a:avLst/>
            </a:prstGeom>
            <a:ln w="127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1530988" y="1281378"/>
              <a:ext cx="586171" cy="0"/>
            </a:xfrm>
            <a:prstGeom prst="straightConnector1">
              <a:avLst/>
            </a:prstGeom>
            <a:ln w="12700" cmpd="sng">
              <a:solidFill>
                <a:srgbClr val="FF0000"/>
              </a:solidFill>
              <a:headEnd type="arrow"/>
              <a:tailEnd type="non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987807" y="1280956"/>
              <a:ext cx="554036" cy="0"/>
            </a:xfrm>
            <a:prstGeom prst="line">
              <a:avLst/>
            </a:prstGeom>
            <a:ln w="12700" cmpd="sng">
              <a:solidFill>
                <a:srgbClr val="FF0000"/>
              </a:solidFill>
              <a:prstDash val="sysDot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/>
        </p:nvGrpSpPr>
        <p:grpSpPr>
          <a:xfrm>
            <a:off x="3890163" y="619133"/>
            <a:ext cx="1704668" cy="276999"/>
            <a:chOff x="3890163" y="747197"/>
            <a:chExt cx="1704668" cy="276999"/>
          </a:xfrm>
        </p:grpSpPr>
        <p:grpSp>
          <p:nvGrpSpPr>
            <p:cNvPr id="32" name="Group 31"/>
            <p:cNvGrpSpPr/>
            <p:nvPr/>
          </p:nvGrpSpPr>
          <p:grpSpPr>
            <a:xfrm>
              <a:off x="3890163" y="901412"/>
              <a:ext cx="1704668" cy="422"/>
              <a:chOff x="412491" y="1280956"/>
              <a:chExt cx="1704668" cy="422"/>
            </a:xfrm>
          </p:grpSpPr>
          <p:cxnSp>
            <p:nvCxnSpPr>
              <p:cNvPr id="26" name="Straight Arrow Connector 25"/>
              <p:cNvCxnSpPr/>
              <p:nvPr/>
            </p:nvCxnSpPr>
            <p:spPr>
              <a:xfrm>
                <a:off x="412491" y="1280956"/>
                <a:ext cx="586171" cy="0"/>
              </a:xfrm>
              <a:prstGeom prst="straightConnector1">
                <a:avLst/>
              </a:prstGeom>
              <a:ln w="12700" cmpd="sng">
                <a:tailEnd type="arrow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1530988" y="1281378"/>
                <a:ext cx="586171" cy="0"/>
              </a:xfrm>
              <a:prstGeom prst="straightConnector1">
                <a:avLst/>
              </a:prstGeom>
              <a:ln w="12700" cmpd="sng">
                <a:headEnd type="arrow"/>
                <a:tailEnd type="non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987807" y="1280956"/>
                <a:ext cx="554036" cy="0"/>
              </a:xfrm>
              <a:prstGeom prst="line">
                <a:avLst/>
              </a:prstGeom>
              <a:ln w="12700" cmpd="sng">
                <a:prstDash val="sysDot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/>
            <p:cNvSpPr txBox="1"/>
            <p:nvPr/>
          </p:nvSpPr>
          <p:spPr>
            <a:xfrm>
              <a:off x="5257465" y="747197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accent3"/>
                  </a:solidFill>
                </a:rPr>
                <a:t>X</a:t>
              </a:r>
              <a:endParaRPr lang="en-US" sz="12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49227" y="619133"/>
            <a:ext cx="1704668" cy="276999"/>
            <a:chOff x="49227" y="747197"/>
            <a:chExt cx="1704668" cy="276999"/>
          </a:xfrm>
        </p:grpSpPr>
        <p:grpSp>
          <p:nvGrpSpPr>
            <p:cNvPr id="70" name="Group 69"/>
            <p:cNvGrpSpPr/>
            <p:nvPr/>
          </p:nvGrpSpPr>
          <p:grpSpPr>
            <a:xfrm>
              <a:off x="49227" y="902678"/>
              <a:ext cx="1704668" cy="422"/>
              <a:chOff x="412491" y="1280956"/>
              <a:chExt cx="1704668" cy="422"/>
            </a:xfrm>
          </p:grpSpPr>
          <p:cxnSp>
            <p:nvCxnSpPr>
              <p:cNvPr id="71" name="Straight Arrow Connector 70"/>
              <p:cNvCxnSpPr/>
              <p:nvPr/>
            </p:nvCxnSpPr>
            <p:spPr>
              <a:xfrm>
                <a:off x="412491" y="1280956"/>
                <a:ext cx="586171" cy="0"/>
              </a:xfrm>
              <a:prstGeom prst="straightConnector1">
                <a:avLst/>
              </a:prstGeom>
              <a:ln w="12700" cmpd="sng"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>
                <a:off x="1530988" y="1281378"/>
                <a:ext cx="586171" cy="0"/>
              </a:xfrm>
              <a:prstGeom prst="straightConnector1">
                <a:avLst/>
              </a:prstGeom>
              <a:ln w="12700" cmpd="sng">
                <a:solidFill>
                  <a:srgbClr val="FF0000"/>
                </a:solidFill>
                <a:headEnd type="arrow"/>
                <a:tailEnd type="non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987807" y="1280956"/>
                <a:ext cx="554036" cy="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75" name="TextBox 74"/>
            <p:cNvSpPr txBox="1"/>
            <p:nvPr/>
          </p:nvSpPr>
          <p:spPr>
            <a:xfrm>
              <a:off x="1270971" y="747197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X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7349067" y="619133"/>
            <a:ext cx="1704668" cy="422"/>
            <a:chOff x="412491" y="1280956"/>
            <a:chExt cx="1704668" cy="422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412491" y="1280956"/>
              <a:ext cx="586171" cy="0"/>
            </a:xfrm>
            <a:prstGeom prst="straightConnector1">
              <a:avLst/>
            </a:prstGeom>
            <a:ln w="127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1530988" y="1281378"/>
              <a:ext cx="586171" cy="0"/>
            </a:xfrm>
            <a:prstGeom prst="straightConnector1">
              <a:avLst/>
            </a:prstGeom>
            <a:ln w="12700" cmpd="sng">
              <a:solidFill>
                <a:srgbClr val="FF0000"/>
              </a:solidFill>
              <a:headEnd type="arrow"/>
              <a:tailEnd type="non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987807" y="1280956"/>
              <a:ext cx="554036" cy="0"/>
            </a:xfrm>
            <a:prstGeom prst="line">
              <a:avLst/>
            </a:prstGeom>
            <a:ln w="12700" cmpd="sng">
              <a:solidFill>
                <a:srgbClr val="FF0000"/>
              </a:solidFill>
              <a:prstDash val="sysDot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84" name="Group 183"/>
          <p:cNvGrpSpPr/>
          <p:nvPr/>
        </p:nvGrpSpPr>
        <p:grpSpPr>
          <a:xfrm>
            <a:off x="7370413" y="1454205"/>
            <a:ext cx="1704668" cy="279003"/>
            <a:chOff x="7349067" y="1400845"/>
            <a:chExt cx="1704668" cy="279003"/>
          </a:xfrm>
        </p:grpSpPr>
        <p:grpSp>
          <p:nvGrpSpPr>
            <p:cNvPr id="37" name="Group 36"/>
            <p:cNvGrpSpPr/>
            <p:nvPr/>
          </p:nvGrpSpPr>
          <p:grpSpPr>
            <a:xfrm>
              <a:off x="7349067" y="1550154"/>
              <a:ext cx="1704668" cy="422"/>
              <a:chOff x="412491" y="1280956"/>
              <a:chExt cx="1704668" cy="422"/>
            </a:xfrm>
          </p:grpSpPr>
          <p:cxnSp>
            <p:nvCxnSpPr>
              <p:cNvPr id="38" name="Straight Arrow Connector 37"/>
              <p:cNvCxnSpPr/>
              <p:nvPr/>
            </p:nvCxnSpPr>
            <p:spPr>
              <a:xfrm>
                <a:off x="412491" y="1280956"/>
                <a:ext cx="586171" cy="0"/>
              </a:xfrm>
              <a:prstGeom prst="straightConnector1">
                <a:avLst/>
              </a:prstGeom>
              <a:ln w="12700" cmpd="sng"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1530988" y="1281378"/>
                <a:ext cx="586171" cy="0"/>
              </a:xfrm>
              <a:prstGeom prst="straightConnector1">
                <a:avLst/>
              </a:prstGeom>
              <a:ln w="12700" cmpd="sng">
                <a:solidFill>
                  <a:srgbClr val="FF6600"/>
                </a:solidFill>
                <a:headEnd type="arrow"/>
                <a:tailEnd type="non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987807" y="1280956"/>
                <a:ext cx="554036" cy="0"/>
              </a:xfrm>
              <a:prstGeom prst="line">
                <a:avLst/>
              </a:prstGeom>
              <a:ln w="12700" cmpd="sng">
                <a:solidFill>
                  <a:srgbClr val="FF6600"/>
                </a:solidFill>
                <a:prstDash val="sysDot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/>
            <p:cNvSpPr txBox="1"/>
            <p:nvPr/>
          </p:nvSpPr>
          <p:spPr>
            <a:xfrm>
              <a:off x="7562850" y="1400845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6600"/>
                  </a:solidFill>
                </a:rPr>
                <a:t>X</a:t>
              </a:r>
              <a:endParaRPr lang="en-US" sz="1200" dirty="0">
                <a:solidFill>
                  <a:srgbClr val="FF6600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752999" y="1402849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6600"/>
                  </a:solidFill>
                </a:rPr>
                <a:t>X</a:t>
              </a:r>
              <a:endParaRPr lang="en-US" sz="1200" dirty="0">
                <a:solidFill>
                  <a:srgbClr val="FF6600"/>
                </a:solidFill>
              </a:endParaRP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5264976" y="1371365"/>
            <a:ext cx="1704668" cy="279341"/>
            <a:chOff x="5243630" y="1318005"/>
            <a:chExt cx="1704668" cy="279341"/>
          </a:xfrm>
        </p:grpSpPr>
        <p:grpSp>
          <p:nvGrpSpPr>
            <p:cNvPr id="48" name="Group 47"/>
            <p:cNvGrpSpPr/>
            <p:nvPr/>
          </p:nvGrpSpPr>
          <p:grpSpPr>
            <a:xfrm>
              <a:off x="5243630" y="1469656"/>
              <a:ext cx="1704668" cy="422"/>
              <a:chOff x="412491" y="1280956"/>
              <a:chExt cx="1704668" cy="422"/>
            </a:xfrm>
          </p:grpSpPr>
          <p:cxnSp>
            <p:nvCxnSpPr>
              <p:cNvPr id="49" name="Straight Arrow Connector 48"/>
              <p:cNvCxnSpPr/>
              <p:nvPr/>
            </p:nvCxnSpPr>
            <p:spPr>
              <a:xfrm>
                <a:off x="412491" y="1280956"/>
                <a:ext cx="586171" cy="0"/>
              </a:xfrm>
              <a:prstGeom prst="straightConnector1">
                <a:avLst/>
              </a:prstGeom>
              <a:ln w="12700" cmpd="sng"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1530988" y="1281378"/>
                <a:ext cx="586171" cy="0"/>
              </a:xfrm>
              <a:prstGeom prst="straightConnector1">
                <a:avLst/>
              </a:prstGeom>
              <a:ln w="12700" cmpd="sng">
                <a:solidFill>
                  <a:srgbClr val="FF6600"/>
                </a:solidFill>
                <a:headEnd type="arrow"/>
                <a:tailEnd type="non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987807" y="1280956"/>
                <a:ext cx="554036" cy="0"/>
              </a:xfrm>
              <a:prstGeom prst="line">
                <a:avLst/>
              </a:prstGeom>
              <a:ln w="12700" cmpd="sng">
                <a:solidFill>
                  <a:srgbClr val="FF6600"/>
                </a:solidFill>
                <a:prstDash val="sysDot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5457413" y="1320347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6600"/>
                  </a:solidFill>
                </a:rPr>
                <a:t>X</a:t>
              </a:r>
              <a:endParaRPr lang="en-US" sz="1200" dirty="0">
                <a:solidFill>
                  <a:srgbClr val="FF6600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560285" y="1318005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6600"/>
                  </a:solidFill>
                </a:rPr>
                <a:t>X</a:t>
              </a:r>
              <a:endParaRPr lang="en-US" sz="1200" dirty="0">
                <a:solidFill>
                  <a:srgbClr val="FF6600"/>
                </a:solidFill>
              </a:endParaRPr>
            </a:p>
          </p:txBody>
        </p:sp>
      </p:grpSp>
      <p:cxnSp>
        <p:nvCxnSpPr>
          <p:cNvPr id="82" name="Straight Arrow Connector 81"/>
          <p:cNvCxnSpPr/>
          <p:nvPr/>
        </p:nvCxnSpPr>
        <p:spPr>
          <a:xfrm>
            <a:off x="1712820" y="2080122"/>
            <a:ext cx="586171" cy="0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2258567" y="1821927"/>
            <a:ext cx="241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Mapping multiple times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91474" y="2134355"/>
            <a:ext cx="4371590" cy="369332"/>
            <a:chOff x="1691474" y="2134355"/>
            <a:chExt cx="4371590" cy="369332"/>
          </a:xfrm>
        </p:grpSpPr>
        <p:cxnSp>
          <p:nvCxnSpPr>
            <p:cNvPr id="84" name="Straight Arrow Connector 83"/>
            <p:cNvCxnSpPr/>
            <p:nvPr/>
          </p:nvCxnSpPr>
          <p:spPr>
            <a:xfrm>
              <a:off x="1691474" y="2340733"/>
              <a:ext cx="586171" cy="0"/>
            </a:xfrm>
            <a:prstGeom prst="straightConnector1">
              <a:avLst/>
            </a:prstGeom>
            <a:ln w="12700" cmpd="sng"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2258567" y="2134355"/>
              <a:ext cx="38044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3"/>
                  </a:solidFill>
                </a:rPr>
                <a:t>Mapping once and with one </a:t>
              </a:r>
              <a:r>
                <a:rPr lang="en-US" dirty="0" err="1" smtClean="0">
                  <a:solidFill>
                    <a:schemeClr val="accent3"/>
                  </a:solidFill>
                </a:rPr>
                <a:t>mismath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853552" y="2195455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accent3"/>
                  </a:solidFill>
                </a:rPr>
                <a:t>X</a:t>
              </a:r>
              <a:endParaRPr lang="en-US" sz="12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686234" y="2808816"/>
            <a:ext cx="7031481" cy="369332"/>
            <a:chOff x="1686234" y="2808816"/>
            <a:chExt cx="7031481" cy="369332"/>
          </a:xfrm>
        </p:grpSpPr>
        <p:cxnSp>
          <p:nvCxnSpPr>
            <p:cNvPr id="87" name="Straight Arrow Connector 86"/>
            <p:cNvCxnSpPr/>
            <p:nvPr/>
          </p:nvCxnSpPr>
          <p:spPr>
            <a:xfrm>
              <a:off x="1686234" y="3012807"/>
              <a:ext cx="586171" cy="0"/>
            </a:xfrm>
            <a:prstGeom prst="straightConnector1">
              <a:avLst/>
            </a:prstGeom>
            <a:ln w="12700" cmpd="sng"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2247712" y="2808816"/>
              <a:ext cx="6470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Mapping more than once and with different number of mismatches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691474" y="2472558"/>
            <a:ext cx="6799917" cy="369332"/>
            <a:chOff x="1691474" y="2472558"/>
            <a:chExt cx="6799917" cy="369332"/>
          </a:xfrm>
        </p:grpSpPr>
        <p:cxnSp>
          <p:nvCxnSpPr>
            <p:cNvPr id="89" name="Straight Arrow Connector 88"/>
            <p:cNvCxnSpPr/>
            <p:nvPr/>
          </p:nvCxnSpPr>
          <p:spPr>
            <a:xfrm>
              <a:off x="1691474" y="2681009"/>
              <a:ext cx="586171" cy="0"/>
            </a:xfrm>
            <a:prstGeom prst="straightConnector1">
              <a:avLst/>
            </a:prstGeom>
            <a:ln w="12700" cmpd="sng">
              <a:solidFill>
                <a:srgbClr val="FF6600"/>
              </a:solidFill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2247712" y="2472558"/>
              <a:ext cx="6243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6600"/>
                  </a:solidFill>
                </a:rPr>
                <a:t>Mapping more than once but with similar number of mismatches</a:t>
              </a:r>
              <a:endParaRPr lang="en-US" dirty="0">
                <a:solidFill>
                  <a:srgbClr val="FF6600"/>
                </a:solidFill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1556833" y="1821927"/>
            <a:ext cx="7166121" cy="1408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6" name="Group 185"/>
          <p:cNvGrpSpPr/>
          <p:nvPr/>
        </p:nvGrpSpPr>
        <p:grpSpPr>
          <a:xfrm>
            <a:off x="5087637" y="3836094"/>
            <a:ext cx="1704668" cy="422"/>
            <a:chOff x="412491" y="1280956"/>
            <a:chExt cx="1704668" cy="422"/>
          </a:xfrm>
        </p:grpSpPr>
        <p:cxnSp>
          <p:nvCxnSpPr>
            <p:cNvPr id="187" name="Straight Arrow Connector 186"/>
            <p:cNvCxnSpPr/>
            <p:nvPr/>
          </p:nvCxnSpPr>
          <p:spPr>
            <a:xfrm>
              <a:off x="412491" y="1280956"/>
              <a:ext cx="586171" cy="0"/>
            </a:xfrm>
            <a:prstGeom prst="straightConnector1">
              <a:avLst/>
            </a:prstGeom>
            <a:ln w="12700" cmpd="sng"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>
              <a:off x="1530988" y="1281378"/>
              <a:ext cx="586171" cy="0"/>
            </a:xfrm>
            <a:prstGeom prst="straightConnector1">
              <a:avLst/>
            </a:prstGeom>
            <a:ln w="12700" cmpd="sng">
              <a:headEnd type="arrow"/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>
              <a:off x="987807" y="1280956"/>
              <a:ext cx="554036" cy="0"/>
            </a:xfrm>
            <a:prstGeom prst="line">
              <a:avLst/>
            </a:prstGeom>
            <a:ln w="12700" cmpd="sng"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5083572" y="3514461"/>
            <a:ext cx="1704668" cy="276999"/>
            <a:chOff x="27516" y="1318031"/>
            <a:chExt cx="1704668" cy="276999"/>
          </a:xfrm>
        </p:grpSpPr>
        <p:grpSp>
          <p:nvGrpSpPr>
            <p:cNvPr id="191" name="Group 190"/>
            <p:cNvGrpSpPr/>
            <p:nvPr/>
          </p:nvGrpSpPr>
          <p:grpSpPr>
            <a:xfrm>
              <a:off x="27516" y="1467340"/>
              <a:ext cx="1704668" cy="422"/>
              <a:chOff x="412491" y="1280956"/>
              <a:chExt cx="1704668" cy="422"/>
            </a:xfrm>
          </p:grpSpPr>
          <p:cxnSp>
            <p:nvCxnSpPr>
              <p:cNvPr id="193" name="Straight Arrow Connector 192"/>
              <p:cNvCxnSpPr/>
              <p:nvPr/>
            </p:nvCxnSpPr>
            <p:spPr>
              <a:xfrm>
                <a:off x="412491" y="1280956"/>
                <a:ext cx="586171" cy="0"/>
              </a:xfrm>
              <a:prstGeom prst="straightConnector1">
                <a:avLst/>
              </a:prstGeom>
              <a:ln w="12700" cmpd="sng">
                <a:tailEnd type="arrow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/>
              <p:cNvCxnSpPr/>
              <p:nvPr/>
            </p:nvCxnSpPr>
            <p:spPr>
              <a:xfrm>
                <a:off x="1530988" y="1281378"/>
                <a:ext cx="586171" cy="0"/>
              </a:xfrm>
              <a:prstGeom prst="straightConnector1">
                <a:avLst/>
              </a:prstGeom>
              <a:ln w="12700" cmpd="sng">
                <a:headEnd type="arrow"/>
                <a:tailEnd type="non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987807" y="1280956"/>
                <a:ext cx="554036" cy="0"/>
              </a:xfrm>
              <a:prstGeom prst="line">
                <a:avLst/>
              </a:prstGeom>
              <a:ln w="12700" cmpd="sng">
                <a:prstDash val="sysDot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92" name="TextBox 191"/>
            <p:cNvSpPr txBox="1"/>
            <p:nvPr/>
          </p:nvSpPr>
          <p:spPr>
            <a:xfrm>
              <a:off x="241299" y="1318031"/>
              <a:ext cx="264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X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1406505" y="3453312"/>
            <a:ext cx="1704668" cy="422"/>
            <a:chOff x="412491" y="1280956"/>
            <a:chExt cx="1704668" cy="422"/>
          </a:xfrm>
        </p:grpSpPr>
        <p:cxnSp>
          <p:nvCxnSpPr>
            <p:cNvPr id="197" name="Straight Arrow Connector 196"/>
            <p:cNvCxnSpPr/>
            <p:nvPr/>
          </p:nvCxnSpPr>
          <p:spPr>
            <a:xfrm>
              <a:off x="412491" y="1280956"/>
              <a:ext cx="586171" cy="0"/>
            </a:xfrm>
            <a:prstGeom prst="straightConnector1">
              <a:avLst/>
            </a:prstGeom>
            <a:ln w="127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1530988" y="1281378"/>
              <a:ext cx="586171" cy="0"/>
            </a:xfrm>
            <a:prstGeom prst="straightConnector1">
              <a:avLst/>
            </a:prstGeom>
            <a:ln w="12700" cmpd="sng">
              <a:solidFill>
                <a:srgbClr val="FF0000"/>
              </a:solidFill>
              <a:headEnd type="arrow"/>
              <a:tailEnd type="non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987807" y="1280956"/>
              <a:ext cx="554036" cy="0"/>
            </a:xfrm>
            <a:prstGeom prst="line">
              <a:avLst/>
            </a:prstGeom>
            <a:ln w="12700" cmpd="sng">
              <a:solidFill>
                <a:srgbClr val="FF0000"/>
              </a:solidFill>
              <a:prstDash val="sysDot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1401668" y="3771168"/>
            <a:ext cx="1704668" cy="422"/>
            <a:chOff x="412491" y="1280956"/>
            <a:chExt cx="1704668" cy="422"/>
          </a:xfrm>
        </p:grpSpPr>
        <p:cxnSp>
          <p:nvCxnSpPr>
            <p:cNvPr id="201" name="Straight Arrow Connector 200"/>
            <p:cNvCxnSpPr/>
            <p:nvPr/>
          </p:nvCxnSpPr>
          <p:spPr>
            <a:xfrm>
              <a:off x="412491" y="1280956"/>
              <a:ext cx="586171" cy="0"/>
            </a:xfrm>
            <a:prstGeom prst="straightConnector1">
              <a:avLst/>
            </a:prstGeom>
            <a:ln w="127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/>
            <p:nvPr/>
          </p:nvCxnSpPr>
          <p:spPr>
            <a:xfrm>
              <a:off x="1530988" y="1281378"/>
              <a:ext cx="586171" cy="0"/>
            </a:xfrm>
            <a:prstGeom prst="straightConnector1">
              <a:avLst/>
            </a:prstGeom>
            <a:ln w="12700" cmpd="sng">
              <a:solidFill>
                <a:srgbClr val="FF0000"/>
              </a:solidFill>
              <a:headEnd type="arrow"/>
              <a:tailEnd type="non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987807" y="1280956"/>
              <a:ext cx="554036" cy="0"/>
            </a:xfrm>
            <a:prstGeom prst="line">
              <a:avLst/>
            </a:prstGeom>
            <a:ln w="12700" cmpd="sng">
              <a:solidFill>
                <a:srgbClr val="FF0000"/>
              </a:solidFill>
              <a:prstDash val="sysDot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04" name="Group 203"/>
          <p:cNvGrpSpPr/>
          <p:nvPr/>
        </p:nvGrpSpPr>
        <p:grpSpPr>
          <a:xfrm>
            <a:off x="3244637" y="3655589"/>
            <a:ext cx="1704668" cy="276999"/>
            <a:chOff x="3890163" y="747197"/>
            <a:chExt cx="1704668" cy="276999"/>
          </a:xfrm>
        </p:grpSpPr>
        <p:grpSp>
          <p:nvGrpSpPr>
            <p:cNvPr id="205" name="Group 204"/>
            <p:cNvGrpSpPr/>
            <p:nvPr/>
          </p:nvGrpSpPr>
          <p:grpSpPr>
            <a:xfrm>
              <a:off x="3890163" y="901412"/>
              <a:ext cx="1704668" cy="422"/>
              <a:chOff x="412491" y="1280956"/>
              <a:chExt cx="1704668" cy="422"/>
            </a:xfrm>
          </p:grpSpPr>
          <p:cxnSp>
            <p:nvCxnSpPr>
              <p:cNvPr id="207" name="Straight Arrow Connector 206"/>
              <p:cNvCxnSpPr/>
              <p:nvPr/>
            </p:nvCxnSpPr>
            <p:spPr>
              <a:xfrm>
                <a:off x="412491" y="1280956"/>
                <a:ext cx="586171" cy="0"/>
              </a:xfrm>
              <a:prstGeom prst="straightConnector1">
                <a:avLst/>
              </a:prstGeom>
              <a:ln w="12700" cmpd="sng">
                <a:tailEnd type="arrow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/>
              <p:cNvCxnSpPr/>
              <p:nvPr/>
            </p:nvCxnSpPr>
            <p:spPr>
              <a:xfrm>
                <a:off x="1530988" y="1281378"/>
                <a:ext cx="586171" cy="0"/>
              </a:xfrm>
              <a:prstGeom prst="straightConnector1">
                <a:avLst/>
              </a:prstGeom>
              <a:ln w="12700" cmpd="sng">
                <a:headEnd type="arrow"/>
                <a:tailEnd type="non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987807" y="1280956"/>
                <a:ext cx="554036" cy="0"/>
              </a:xfrm>
              <a:prstGeom prst="line">
                <a:avLst/>
              </a:prstGeom>
              <a:ln w="12700" cmpd="sng">
                <a:prstDash val="sysDot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06" name="TextBox 205"/>
            <p:cNvSpPr txBox="1"/>
            <p:nvPr/>
          </p:nvSpPr>
          <p:spPr>
            <a:xfrm>
              <a:off x="5257465" y="747197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accent3"/>
                  </a:solidFill>
                </a:rPr>
                <a:t>X</a:t>
              </a:r>
              <a:endParaRPr lang="en-US" sz="12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1401668" y="3771168"/>
            <a:ext cx="1704668" cy="276999"/>
            <a:chOff x="49227" y="747197"/>
            <a:chExt cx="1704668" cy="276999"/>
          </a:xfrm>
        </p:grpSpPr>
        <p:grpSp>
          <p:nvGrpSpPr>
            <p:cNvPr id="211" name="Group 210"/>
            <p:cNvGrpSpPr/>
            <p:nvPr/>
          </p:nvGrpSpPr>
          <p:grpSpPr>
            <a:xfrm>
              <a:off x="49227" y="902678"/>
              <a:ext cx="1704668" cy="422"/>
              <a:chOff x="412491" y="1280956"/>
              <a:chExt cx="1704668" cy="422"/>
            </a:xfrm>
          </p:grpSpPr>
          <p:cxnSp>
            <p:nvCxnSpPr>
              <p:cNvPr id="213" name="Straight Arrow Connector 212"/>
              <p:cNvCxnSpPr/>
              <p:nvPr/>
            </p:nvCxnSpPr>
            <p:spPr>
              <a:xfrm>
                <a:off x="412491" y="1280956"/>
                <a:ext cx="586171" cy="0"/>
              </a:xfrm>
              <a:prstGeom prst="straightConnector1">
                <a:avLst/>
              </a:prstGeom>
              <a:ln w="12700" cmpd="sng"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/>
              <p:cNvCxnSpPr/>
              <p:nvPr/>
            </p:nvCxnSpPr>
            <p:spPr>
              <a:xfrm>
                <a:off x="1530988" y="1281378"/>
                <a:ext cx="586171" cy="0"/>
              </a:xfrm>
              <a:prstGeom prst="straightConnector1">
                <a:avLst/>
              </a:prstGeom>
              <a:ln w="12700" cmpd="sng">
                <a:solidFill>
                  <a:srgbClr val="FF0000"/>
                </a:solidFill>
                <a:headEnd type="arrow"/>
                <a:tailEnd type="non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987807" y="1280956"/>
                <a:ext cx="554036" cy="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12" name="TextBox 211"/>
            <p:cNvSpPr txBox="1"/>
            <p:nvPr/>
          </p:nvSpPr>
          <p:spPr>
            <a:xfrm>
              <a:off x="1270971" y="747197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X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1401668" y="3613059"/>
            <a:ext cx="1704668" cy="422"/>
            <a:chOff x="412491" y="1280956"/>
            <a:chExt cx="1704668" cy="422"/>
          </a:xfrm>
        </p:grpSpPr>
        <p:cxnSp>
          <p:nvCxnSpPr>
            <p:cNvPr id="217" name="Straight Arrow Connector 216"/>
            <p:cNvCxnSpPr/>
            <p:nvPr/>
          </p:nvCxnSpPr>
          <p:spPr>
            <a:xfrm>
              <a:off x="412491" y="1280956"/>
              <a:ext cx="586171" cy="0"/>
            </a:xfrm>
            <a:prstGeom prst="straightConnector1">
              <a:avLst/>
            </a:prstGeom>
            <a:ln w="127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>
              <a:off x="1530988" y="1281378"/>
              <a:ext cx="586171" cy="0"/>
            </a:xfrm>
            <a:prstGeom prst="straightConnector1">
              <a:avLst/>
            </a:prstGeom>
            <a:ln w="12700" cmpd="sng">
              <a:solidFill>
                <a:srgbClr val="FF0000"/>
              </a:solidFill>
              <a:headEnd type="arrow"/>
              <a:tailEnd type="non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>
              <a:off x="987807" y="1280956"/>
              <a:ext cx="554036" cy="0"/>
            </a:xfrm>
            <a:prstGeom prst="line">
              <a:avLst/>
            </a:prstGeom>
            <a:ln w="12700" cmpd="sng">
              <a:solidFill>
                <a:srgbClr val="FF0000"/>
              </a:solidFill>
              <a:prstDash val="sysDot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20" name="Group 219"/>
          <p:cNvGrpSpPr/>
          <p:nvPr/>
        </p:nvGrpSpPr>
        <p:grpSpPr>
          <a:xfrm>
            <a:off x="6987867" y="3711185"/>
            <a:ext cx="1704668" cy="279003"/>
            <a:chOff x="7349067" y="1400845"/>
            <a:chExt cx="1704668" cy="279003"/>
          </a:xfrm>
        </p:grpSpPr>
        <p:grpSp>
          <p:nvGrpSpPr>
            <p:cNvPr id="221" name="Group 220"/>
            <p:cNvGrpSpPr/>
            <p:nvPr/>
          </p:nvGrpSpPr>
          <p:grpSpPr>
            <a:xfrm>
              <a:off x="7349067" y="1550154"/>
              <a:ext cx="1704668" cy="422"/>
              <a:chOff x="412491" y="1280956"/>
              <a:chExt cx="1704668" cy="422"/>
            </a:xfrm>
          </p:grpSpPr>
          <p:cxnSp>
            <p:nvCxnSpPr>
              <p:cNvPr id="224" name="Straight Arrow Connector 223"/>
              <p:cNvCxnSpPr/>
              <p:nvPr/>
            </p:nvCxnSpPr>
            <p:spPr>
              <a:xfrm>
                <a:off x="412491" y="1280956"/>
                <a:ext cx="586171" cy="0"/>
              </a:xfrm>
              <a:prstGeom prst="straightConnector1">
                <a:avLst/>
              </a:prstGeom>
              <a:ln w="12700" cmpd="sng"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/>
              <p:cNvCxnSpPr/>
              <p:nvPr/>
            </p:nvCxnSpPr>
            <p:spPr>
              <a:xfrm>
                <a:off x="1530988" y="1281378"/>
                <a:ext cx="586171" cy="0"/>
              </a:xfrm>
              <a:prstGeom prst="straightConnector1">
                <a:avLst/>
              </a:prstGeom>
              <a:ln w="12700" cmpd="sng">
                <a:solidFill>
                  <a:srgbClr val="FF6600"/>
                </a:solidFill>
                <a:headEnd type="arrow"/>
                <a:tailEnd type="non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987807" y="1280956"/>
                <a:ext cx="554036" cy="0"/>
              </a:xfrm>
              <a:prstGeom prst="line">
                <a:avLst/>
              </a:prstGeom>
              <a:ln w="12700" cmpd="sng">
                <a:solidFill>
                  <a:srgbClr val="FF6600"/>
                </a:solidFill>
                <a:prstDash val="sysDot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22" name="TextBox 221"/>
            <p:cNvSpPr txBox="1"/>
            <p:nvPr/>
          </p:nvSpPr>
          <p:spPr>
            <a:xfrm>
              <a:off x="7562850" y="1400845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6600"/>
                  </a:solidFill>
                </a:rPr>
                <a:t>X</a:t>
              </a:r>
              <a:endParaRPr lang="en-US" sz="1200" dirty="0">
                <a:solidFill>
                  <a:srgbClr val="FF6600"/>
                </a:solidFill>
              </a:endParaRP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8752999" y="1402849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6600"/>
                  </a:solidFill>
                </a:rPr>
                <a:t>X</a:t>
              </a:r>
              <a:endParaRPr lang="en-US" sz="1200" dirty="0">
                <a:solidFill>
                  <a:srgbClr val="FF6600"/>
                </a:solidFill>
              </a:endParaRP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6987867" y="3502387"/>
            <a:ext cx="1704668" cy="279341"/>
            <a:chOff x="5243630" y="1318005"/>
            <a:chExt cx="1704668" cy="279341"/>
          </a:xfrm>
        </p:grpSpPr>
        <p:grpSp>
          <p:nvGrpSpPr>
            <p:cNvPr id="228" name="Group 227"/>
            <p:cNvGrpSpPr/>
            <p:nvPr/>
          </p:nvGrpSpPr>
          <p:grpSpPr>
            <a:xfrm>
              <a:off x="5243630" y="1469656"/>
              <a:ext cx="1704668" cy="422"/>
              <a:chOff x="412491" y="1280956"/>
              <a:chExt cx="1704668" cy="422"/>
            </a:xfrm>
          </p:grpSpPr>
          <p:cxnSp>
            <p:nvCxnSpPr>
              <p:cNvPr id="231" name="Straight Arrow Connector 230"/>
              <p:cNvCxnSpPr/>
              <p:nvPr/>
            </p:nvCxnSpPr>
            <p:spPr>
              <a:xfrm>
                <a:off x="412491" y="1280956"/>
                <a:ext cx="586171" cy="0"/>
              </a:xfrm>
              <a:prstGeom prst="straightConnector1">
                <a:avLst/>
              </a:prstGeom>
              <a:ln w="12700" cmpd="sng"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2" name="Straight Arrow Connector 231"/>
              <p:cNvCxnSpPr/>
              <p:nvPr/>
            </p:nvCxnSpPr>
            <p:spPr>
              <a:xfrm>
                <a:off x="1530988" y="1281378"/>
                <a:ext cx="586171" cy="0"/>
              </a:xfrm>
              <a:prstGeom prst="straightConnector1">
                <a:avLst/>
              </a:prstGeom>
              <a:ln w="12700" cmpd="sng">
                <a:solidFill>
                  <a:srgbClr val="FF6600"/>
                </a:solidFill>
                <a:headEnd type="arrow"/>
                <a:tailEnd type="non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987807" y="1280956"/>
                <a:ext cx="554036" cy="0"/>
              </a:xfrm>
              <a:prstGeom prst="line">
                <a:avLst/>
              </a:prstGeom>
              <a:ln w="12700" cmpd="sng">
                <a:solidFill>
                  <a:srgbClr val="FF6600"/>
                </a:solidFill>
                <a:prstDash val="sysDot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29" name="TextBox 228"/>
            <p:cNvSpPr txBox="1"/>
            <p:nvPr/>
          </p:nvSpPr>
          <p:spPr>
            <a:xfrm>
              <a:off x="5457413" y="1320347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6600"/>
                  </a:solidFill>
                </a:rPr>
                <a:t>X</a:t>
              </a:r>
              <a:endParaRPr lang="en-US" sz="1200" dirty="0">
                <a:solidFill>
                  <a:srgbClr val="FF6600"/>
                </a:solidFill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6560285" y="1318005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6600"/>
                  </a:solidFill>
                </a:rPr>
                <a:t>X</a:t>
              </a:r>
              <a:endParaRPr lang="en-US" sz="1200" dirty="0">
                <a:solidFill>
                  <a:srgbClr val="FF6600"/>
                </a:solidFill>
              </a:endParaRP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5131274" y="6076482"/>
            <a:ext cx="1704668" cy="422"/>
            <a:chOff x="412491" y="1280956"/>
            <a:chExt cx="1704668" cy="422"/>
          </a:xfrm>
        </p:grpSpPr>
        <p:cxnSp>
          <p:nvCxnSpPr>
            <p:cNvPr id="235" name="Straight Arrow Connector 234"/>
            <p:cNvCxnSpPr/>
            <p:nvPr/>
          </p:nvCxnSpPr>
          <p:spPr>
            <a:xfrm>
              <a:off x="412491" y="1280956"/>
              <a:ext cx="586171" cy="0"/>
            </a:xfrm>
            <a:prstGeom prst="straightConnector1">
              <a:avLst/>
            </a:prstGeom>
            <a:ln w="12700" cmpd="sng"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1530988" y="1281378"/>
              <a:ext cx="586171" cy="0"/>
            </a:xfrm>
            <a:prstGeom prst="straightConnector1">
              <a:avLst/>
            </a:prstGeom>
            <a:ln w="12700" cmpd="sng">
              <a:headEnd type="arrow"/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987807" y="1280956"/>
              <a:ext cx="554036" cy="0"/>
            </a:xfrm>
            <a:prstGeom prst="line">
              <a:avLst/>
            </a:prstGeom>
            <a:ln w="12700" cmpd="sng"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38" name="Group 237"/>
          <p:cNvGrpSpPr/>
          <p:nvPr/>
        </p:nvGrpSpPr>
        <p:grpSpPr>
          <a:xfrm>
            <a:off x="5127209" y="5754849"/>
            <a:ext cx="1704668" cy="276999"/>
            <a:chOff x="27516" y="1318031"/>
            <a:chExt cx="1704668" cy="276999"/>
          </a:xfrm>
        </p:grpSpPr>
        <p:grpSp>
          <p:nvGrpSpPr>
            <p:cNvPr id="239" name="Group 238"/>
            <p:cNvGrpSpPr/>
            <p:nvPr/>
          </p:nvGrpSpPr>
          <p:grpSpPr>
            <a:xfrm>
              <a:off x="27516" y="1467340"/>
              <a:ext cx="1704668" cy="422"/>
              <a:chOff x="412491" y="1280956"/>
              <a:chExt cx="1704668" cy="422"/>
            </a:xfrm>
          </p:grpSpPr>
          <p:cxnSp>
            <p:nvCxnSpPr>
              <p:cNvPr id="241" name="Straight Arrow Connector 240"/>
              <p:cNvCxnSpPr/>
              <p:nvPr/>
            </p:nvCxnSpPr>
            <p:spPr>
              <a:xfrm>
                <a:off x="412491" y="1280956"/>
                <a:ext cx="586171" cy="0"/>
              </a:xfrm>
              <a:prstGeom prst="straightConnector1">
                <a:avLst/>
              </a:prstGeom>
              <a:ln w="12700" cmpd="sng">
                <a:tailEnd type="arrow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2" name="Straight Arrow Connector 241"/>
              <p:cNvCxnSpPr/>
              <p:nvPr/>
            </p:nvCxnSpPr>
            <p:spPr>
              <a:xfrm>
                <a:off x="1530988" y="1281378"/>
                <a:ext cx="586171" cy="0"/>
              </a:xfrm>
              <a:prstGeom prst="straightConnector1">
                <a:avLst/>
              </a:prstGeom>
              <a:ln w="12700" cmpd="sng">
                <a:headEnd type="arrow"/>
                <a:tailEnd type="non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987807" y="1280956"/>
                <a:ext cx="554036" cy="0"/>
              </a:xfrm>
              <a:prstGeom prst="line">
                <a:avLst/>
              </a:prstGeom>
              <a:ln w="12700" cmpd="sng">
                <a:prstDash val="sysDot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40" name="TextBox 239"/>
            <p:cNvSpPr txBox="1"/>
            <p:nvPr/>
          </p:nvSpPr>
          <p:spPr>
            <a:xfrm>
              <a:off x="241299" y="1318031"/>
              <a:ext cx="264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X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3320839" y="5852553"/>
            <a:ext cx="1704668" cy="276999"/>
            <a:chOff x="3890163" y="747197"/>
            <a:chExt cx="1704668" cy="276999"/>
          </a:xfrm>
        </p:grpSpPr>
        <p:grpSp>
          <p:nvGrpSpPr>
            <p:cNvPr id="245" name="Group 244"/>
            <p:cNvGrpSpPr/>
            <p:nvPr/>
          </p:nvGrpSpPr>
          <p:grpSpPr>
            <a:xfrm>
              <a:off x="3890163" y="901412"/>
              <a:ext cx="1704668" cy="422"/>
              <a:chOff x="412491" y="1280956"/>
              <a:chExt cx="1704668" cy="422"/>
            </a:xfrm>
          </p:grpSpPr>
          <p:cxnSp>
            <p:nvCxnSpPr>
              <p:cNvPr id="247" name="Straight Arrow Connector 246"/>
              <p:cNvCxnSpPr/>
              <p:nvPr/>
            </p:nvCxnSpPr>
            <p:spPr>
              <a:xfrm>
                <a:off x="412491" y="1280956"/>
                <a:ext cx="586171" cy="0"/>
              </a:xfrm>
              <a:prstGeom prst="straightConnector1">
                <a:avLst/>
              </a:prstGeom>
              <a:ln w="12700" cmpd="sng">
                <a:tailEnd type="arrow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8" name="Straight Arrow Connector 247"/>
              <p:cNvCxnSpPr/>
              <p:nvPr/>
            </p:nvCxnSpPr>
            <p:spPr>
              <a:xfrm>
                <a:off x="1530988" y="1281378"/>
                <a:ext cx="586171" cy="0"/>
              </a:xfrm>
              <a:prstGeom prst="straightConnector1">
                <a:avLst/>
              </a:prstGeom>
              <a:ln w="12700" cmpd="sng">
                <a:headEnd type="arrow"/>
                <a:tailEnd type="non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987807" y="1280956"/>
                <a:ext cx="554036" cy="0"/>
              </a:xfrm>
              <a:prstGeom prst="line">
                <a:avLst/>
              </a:prstGeom>
              <a:ln w="12700" cmpd="sng">
                <a:prstDash val="sysDot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46" name="TextBox 245"/>
            <p:cNvSpPr txBox="1"/>
            <p:nvPr/>
          </p:nvSpPr>
          <p:spPr>
            <a:xfrm>
              <a:off x="5257465" y="747197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accent3"/>
                  </a:solidFill>
                </a:rPr>
                <a:t>X</a:t>
              </a:r>
              <a:endParaRPr lang="en-US" sz="12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7031504" y="5951573"/>
            <a:ext cx="1704668" cy="279003"/>
            <a:chOff x="7349067" y="1400845"/>
            <a:chExt cx="1704668" cy="279003"/>
          </a:xfrm>
        </p:grpSpPr>
        <p:grpSp>
          <p:nvGrpSpPr>
            <p:cNvPr id="251" name="Group 250"/>
            <p:cNvGrpSpPr/>
            <p:nvPr/>
          </p:nvGrpSpPr>
          <p:grpSpPr>
            <a:xfrm>
              <a:off x="7349067" y="1550154"/>
              <a:ext cx="1704668" cy="422"/>
              <a:chOff x="412491" y="1280956"/>
              <a:chExt cx="1704668" cy="422"/>
            </a:xfrm>
          </p:grpSpPr>
          <p:cxnSp>
            <p:nvCxnSpPr>
              <p:cNvPr id="254" name="Straight Arrow Connector 253"/>
              <p:cNvCxnSpPr/>
              <p:nvPr/>
            </p:nvCxnSpPr>
            <p:spPr>
              <a:xfrm>
                <a:off x="412491" y="1280956"/>
                <a:ext cx="586171" cy="0"/>
              </a:xfrm>
              <a:prstGeom prst="straightConnector1">
                <a:avLst/>
              </a:prstGeom>
              <a:ln w="12700" cmpd="sng"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5" name="Straight Arrow Connector 254"/>
              <p:cNvCxnSpPr/>
              <p:nvPr/>
            </p:nvCxnSpPr>
            <p:spPr>
              <a:xfrm>
                <a:off x="1530988" y="1281378"/>
                <a:ext cx="586171" cy="0"/>
              </a:xfrm>
              <a:prstGeom prst="straightConnector1">
                <a:avLst/>
              </a:prstGeom>
              <a:ln w="12700" cmpd="sng">
                <a:solidFill>
                  <a:srgbClr val="FF6600"/>
                </a:solidFill>
                <a:headEnd type="arrow"/>
                <a:tailEnd type="non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>
                <a:off x="987807" y="1280956"/>
                <a:ext cx="554036" cy="0"/>
              </a:xfrm>
              <a:prstGeom prst="line">
                <a:avLst/>
              </a:prstGeom>
              <a:ln w="12700" cmpd="sng">
                <a:solidFill>
                  <a:srgbClr val="FF6600"/>
                </a:solidFill>
                <a:prstDash val="sysDot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52" name="TextBox 251"/>
            <p:cNvSpPr txBox="1"/>
            <p:nvPr/>
          </p:nvSpPr>
          <p:spPr>
            <a:xfrm>
              <a:off x="7562850" y="1400845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6600"/>
                  </a:solidFill>
                </a:rPr>
                <a:t>X</a:t>
              </a:r>
              <a:endParaRPr lang="en-US" sz="1200" dirty="0">
                <a:solidFill>
                  <a:srgbClr val="FF6600"/>
                </a:solidFill>
              </a:endParaRP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8752999" y="1402849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6600"/>
                  </a:solidFill>
                </a:rPr>
                <a:t>X</a:t>
              </a:r>
              <a:endParaRPr lang="en-US" sz="1200" dirty="0">
                <a:solidFill>
                  <a:srgbClr val="FF6600"/>
                </a:solidFill>
              </a:endParaRPr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7031504" y="5742775"/>
            <a:ext cx="1704668" cy="279341"/>
            <a:chOff x="5243630" y="1318005"/>
            <a:chExt cx="1704668" cy="279341"/>
          </a:xfrm>
        </p:grpSpPr>
        <p:grpSp>
          <p:nvGrpSpPr>
            <p:cNvPr id="258" name="Group 257"/>
            <p:cNvGrpSpPr/>
            <p:nvPr/>
          </p:nvGrpSpPr>
          <p:grpSpPr>
            <a:xfrm>
              <a:off x="5243630" y="1469656"/>
              <a:ext cx="1704668" cy="422"/>
              <a:chOff x="412491" y="1280956"/>
              <a:chExt cx="1704668" cy="422"/>
            </a:xfrm>
          </p:grpSpPr>
          <p:cxnSp>
            <p:nvCxnSpPr>
              <p:cNvPr id="261" name="Straight Arrow Connector 260"/>
              <p:cNvCxnSpPr/>
              <p:nvPr/>
            </p:nvCxnSpPr>
            <p:spPr>
              <a:xfrm>
                <a:off x="412491" y="1280956"/>
                <a:ext cx="586171" cy="0"/>
              </a:xfrm>
              <a:prstGeom prst="straightConnector1">
                <a:avLst/>
              </a:prstGeom>
              <a:ln w="12700" cmpd="sng"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2" name="Straight Arrow Connector 261"/>
              <p:cNvCxnSpPr/>
              <p:nvPr/>
            </p:nvCxnSpPr>
            <p:spPr>
              <a:xfrm>
                <a:off x="1530988" y="1281378"/>
                <a:ext cx="586171" cy="0"/>
              </a:xfrm>
              <a:prstGeom prst="straightConnector1">
                <a:avLst/>
              </a:prstGeom>
              <a:ln w="12700" cmpd="sng">
                <a:solidFill>
                  <a:srgbClr val="FF6600"/>
                </a:solidFill>
                <a:headEnd type="arrow"/>
                <a:tailEnd type="non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>
                <a:off x="987807" y="1280956"/>
                <a:ext cx="554036" cy="0"/>
              </a:xfrm>
              <a:prstGeom prst="line">
                <a:avLst/>
              </a:prstGeom>
              <a:ln w="12700" cmpd="sng">
                <a:solidFill>
                  <a:srgbClr val="FF6600"/>
                </a:solidFill>
                <a:prstDash val="sysDot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59" name="TextBox 258"/>
            <p:cNvSpPr txBox="1"/>
            <p:nvPr/>
          </p:nvSpPr>
          <p:spPr>
            <a:xfrm>
              <a:off x="5457413" y="1320347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6600"/>
                  </a:solidFill>
                </a:rPr>
                <a:t>X</a:t>
              </a:r>
              <a:endParaRPr lang="en-US" sz="1200" dirty="0">
                <a:solidFill>
                  <a:srgbClr val="FF6600"/>
                </a:solidFill>
              </a:endParaRPr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6560285" y="1318005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6600"/>
                  </a:solidFill>
                </a:rPr>
                <a:t>X</a:t>
              </a:r>
              <a:endParaRPr lang="en-US" sz="1200" dirty="0">
                <a:solidFill>
                  <a:srgbClr val="FF6600"/>
                </a:solidFill>
              </a:endParaRPr>
            </a:p>
          </p:txBody>
        </p:sp>
      </p:grpSp>
      <p:grpSp>
        <p:nvGrpSpPr>
          <p:cNvPr id="264" name="Group 263"/>
          <p:cNvGrpSpPr/>
          <p:nvPr/>
        </p:nvGrpSpPr>
        <p:grpSpPr>
          <a:xfrm>
            <a:off x="2035619" y="4354742"/>
            <a:ext cx="1704668" cy="422"/>
            <a:chOff x="412491" y="1280956"/>
            <a:chExt cx="1704668" cy="422"/>
          </a:xfrm>
        </p:grpSpPr>
        <p:cxnSp>
          <p:nvCxnSpPr>
            <p:cNvPr id="265" name="Straight Arrow Connector 264"/>
            <p:cNvCxnSpPr/>
            <p:nvPr/>
          </p:nvCxnSpPr>
          <p:spPr>
            <a:xfrm>
              <a:off x="412491" y="1280956"/>
              <a:ext cx="586171" cy="0"/>
            </a:xfrm>
            <a:prstGeom prst="straightConnector1">
              <a:avLst/>
            </a:prstGeom>
            <a:ln w="127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/>
            <p:nvPr/>
          </p:nvCxnSpPr>
          <p:spPr>
            <a:xfrm>
              <a:off x="1530988" y="1281378"/>
              <a:ext cx="586171" cy="0"/>
            </a:xfrm>
            <a:prstGeom prst="straightConnector1">
              <a:avLst/>
            </a:prstGeom>
            <a:ln w="12700" cmpd="sng">
              <a:solidFill>
                <a:srgbClr val="FF0000"/>
              </a:solidFill>
              <a:headEnd type="arrow"/>
              <a:tailEnd type="non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987807" y="1280956"/>
              <a:ext cx="554036" cy="0"/>
            </a:xfrm>
            <a:prstGeom prst="line">
              <a:avLst/>
            </a:prstGeom>
            <a:ln w="12700" cmpd="sng">
              <a:solidFill>
                <a:srgbClr val="FF0000"/>
              </a:solidFill>
              <a:prstDash val="sysDot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8" name="Group 267"/>
          <p:cNvGrpSpPr/>
          <p:nvPr/>
        </p:nvGrpSpPr>
        <p:grpSpPr>
          <a:xfrm>
            <a:off x="3835888" y="4194530"/>
            <a:ext cx="1704668" cy="276999"/>
            <a:chOff x="3890163" y="747197"/>
            <a:chExt cx="1704668" cy="276999"/>
          </a:xfrm>
        </p:grpSpPr>
        <p:grpSp>
          <p:nvGrpSpPr>
            <p:cNvPr id="269" name="Group 268"/>
            <p:cNvGrpSpPr/>
            <p:nvPr/>
          </p:nvGrpSpPr>
          <p:grpSpPr>
            <a:xfrm>
              <a:off x="3890163" y="901412"/>
              <a:ext cx="1704668" cy="422"/>
              <a:chOff x="412491" y="1280956"/>
              <a:chExt cx="1704668" cy="422"/>
            </a:xfrm>
          </p:grpSpPr>
          <p:cxnSp>
            <p:nvCxnSpPr>
              <p:cNvPr id="271" name="Straight Arrow Connector 270"/>
              <p:cNvCxnSpPr/>
              <p:nvPr/>
            </p:nvCxnSpPr>
            <p:spPr>
              <a:xfrm>
                <a:off x="412491" y="1280956"/>
                <a:ext cx="586171" cy="0"/>
              </a:xfrm>
              <a:prstGeom prst="straightConnector1">
                <a:avLst/>
              </a:prstGeom>
              <a:ln w="12700" cmpd="sng">
                <a:tailEnd type="arrow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/>
              <p:cNvCxnSpPr/>
              <p:nvPr/>
            </p:nvCxnSpPr>
            <p:spPr>
              <a:xfrm>
                <a:off x="1530988" y="1281378"/>
                <a:ext cx="586171" cy="0"/>
              </a:xfrm>
              <a:prstGeom prst="straightConnector1">
                <a:avLst/>
              </a:prstGeom>
              <a:ln w="12700" cmpd="sng">
                <a:headEnd type="arrow"/>
                <a:tailEnd type="non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>
                <a:off x="987807" y="1280956"/>
                <a:ext cx="554036" cy="0"/>
              </a:xfrm>
              <a:prstGeom prst="line">
                <a:avLst/>
              </a:prstGeom>
              <a:ln w="12700" cmpd="sng">
                <a:prstDash val="sysDot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0" name="TextBox 269"/>
            <p:cNvSpPr txBox="1"/>
            <p:nvPr/>
          </p:nvSpPr>
          <p:spPr>
            <a:xfrm>
              <a:off x="5257465" y="747197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accent3"/>
                  </a:solidFill>
                </a:rPr>
                <a:t>X</a:t>
              </a:r>
              <a:endParaRPr lang="en-US" sz="12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7414627" y="4255658"/>
            <a:ext cx="1704668" cy="279003"/>
            <a:chOff x="7349067" y="1400845"/>
            <a:chExt cx="1704668" cy="279003"/>
          </a:xfrm>
        </p:grpSpPr>
        <p:grpSp>
          <p:nvGrpSpPr>
            <p:cNvPr id="275" name="Group 274"/>
            <p:cNvGrpSpPr/>
            <p:nvPr/>
          </p:nvGrpSpPr>
          <p:grpSpPr>
            <a:xfrm>
              <a:off x="7349067" y="1550154"/>
              <a:ext cx="1704668" cy="422"/>
              <a:chOff x="412491" y="1280956"/>
              <a:chExt cx="1704668" cy="422"/>
            </a:xfrm>
          </p:grpSpPr>
          <p:cxnSp>
            <p:nvCxnSpPr>
              <p:cNvPr id="278" name="Straight Arrow Connector 277"/>
              <p:cNvCxnSpPr/>
              <p:nvPr/>
            </p:nvCxnSpPr>
            <p:spPr>
              <a:xfrm>
                <a:off x="412491" y="1280956"/>
                <a:ext cx="586171" cy="0"/>
              </a:xfrm>
              <a:prstGeom prst="straightConnector1">
                <a:avLst/>
              </a:prstGeom>
              <a:ln w="12700" cmpd="sng"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/>
              <p:cNvCxnSpPr/>
              <p:nvPr/>
            </p:nvCxnSpPr>
            <p:spPr>
              <a:xfrm>
                <a:off x="1530988" y="1281378"/>
                <a:ext cx="586171" cy="0"/>
              </a:xfrm>
              <a:prstGeom prst="straightConnector1">
                <a:avLst/>
              </a:prstGeom>
              <a:ln w="12700" cmpd="sng">
                <a:solidFill>
                  <a:srgbClr val="FF6600"/>
                </a:solidFill>
                <a:headEnd type="arrow"/>
                <a:tailEnd type="non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987807" y="1280956"/>
                <a:ext cx="554036" cy="0"/>
              </a:xfrm>
              <a:prstGeom prst="line">
                <a:avLst/>
              </a:prstGeom>
              <a:ln w="12700" cmpd="sng">
                <a:solidFill>
                  <a:srgbClr val="FF6600"/>
                </a:solidFill>
                <a:prstDash val="sysDot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76" name="TextBox 275"/>
            <p:cNvSpPr txBox="1"/>
            <p:nvPr/>
          </p:nvSpPr>
          <p:spPr>
            <a:xfrm>
              <a:off x="7562850" y="1400845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6600"/>
                  </a:solidFill>
                </a:rPr>
                <a:t>X</a:t>
              </a:r>
              <a:endParaRPr lang="en-US" sz="1200" dirty="0">
                <a:solidFill>
                  <a:srgbClr val="FF6600"/>
                </a:solidFill>
              </a:endParaRPr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8752999" y="1402849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6600"/>
                  </a:solidFill>
                </a:rPr>
                <a:t>X</a:t>
              </a:r>
              <a:endParaRPr lang="en-US" sz="1200" dirty="0">
                <a:solidFill>
                  <a:srgbClr val="FF6600"/>
                </a:solidFill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5643037" y="4349167"/>
            <a:ext cx="1704668" cy="422"/>
            <a:chOff x="412491" y="1280956"/>
            <a:chExt cx="1704668" cy="422"/>
          </a:xfrm>
        </p:grpSpPr>
        <p:cxnSp>
          <p:nvCxnSpPr>
            <p:cNvPr id="282" name="Straight Arrow Connector 281"/>
            <p:cNvCxnSpPr/>
            <p:nvPr/>
          </p:nvCxnSpPr>
          <p:spPr>
            <a:xfrm>
              <a:off x="412491" y="1280956"/>
              <a:ext cx="586171" cy="0"/>
            </a:xfrm>
            <a:prstGeom prst="straightConnector1">
              <a:avLst/>
            </a:prstGeom>
            <a:ln w="12700" cmpd="sng"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/>
            <p:nvPr/>
          </p:nvCxnSpPr>
          <p:spPr>
            <a:xfrm>
              <a:off x="1530988" y="1281378"/>
              <a:ext cx="586171" cy="0"/>
            </a:xfrm>
            <a:prstGeom prst="straightConnector1">
              <a:avLst/>
            </a:prstGeom>
            <a:ln w="12700" cmpd="sng">
              <a:headEnd type="arrow"/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>
              <a:off x="987807" y="1280956"/>
              <a:ext cx="554036" cy="0"/>
            </a:xfrm>
            <a:prstGeom prst="line">
              <a:avLst/>
            </a:prstGeom>
            <a:ln w="12700" cmpd="sng"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85" name="Group 284"/>
          <p:cNvGrpSpPr/>
          <p:nvPr/>
        </p:nvGrpSpPr>
        <p:grpSpPr>
          <a:xfrm>
            <a:off x="2827214" y="4832178"/>
            <a:ext cx="1704668" cy="422"/>
            <a:chOff x="412491" y="1280956"/>
            <a:chExt cx="1704668" cy="422"/>
          </a:xfrm>
        </p:grpSpPr>
        <p:cxnSp>
          <p:nvCxnSpPr>
            <p:cNvPr id="286" name="Straight Arrow Connector 285"/>
            <p:cNvCxnSpPr/>
            <p:nvPr/>
          </p:nvCxnSpPr>
          <p:spPr>
            <a:xfrm>
              <a:off x="412491" y="1280956"/>
              <a:ext cx="586171" cy="0"/>
            </a:xfrm>
            <a:prstGeom prst="straightConnector1">
              <a:avLst/>
            </a:prstGeom>
            <a:ln w="127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Arrow Connector 286"/>
            <p:cNvCxnSpPr/>
            <p:nvPr/>
          </p:nvCxnSpPr>
          <p:spPr>
            <a:xfrm>
              <a:off x="1530988" y="1281378"/>
              <a:ext cx="586171" cy="0"/>
            </a:xfrm>
            <a:prstGeom prst="straightConnector1">
              <a:avLst/>
            </a:prstGeom>
            <a:ln w="12700" cmpd="sng">
              <a:solidFill>
                <a:srgbClr val="FF0000"/>
              </a:solidFill>
              <a:headEnd type="arrow"/>
              <a:tailEnd type="non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>
              <a:off x="987807" y="1280956"/>
              <a:ext cx="554036" cy="0"/>
            </a:xfrm>
            <a:prstGeom prst="line">
              <a:avLst/>
            </a:prstGeom>
            <a:ln w="12700" cmpd="sng">
              <a:solidFill>
                <a:srgbClr val="FF0000"/>
              </a:solidFill>
              <a:prstDash val="sysDot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89" name="Group 288"/>
          <p:cNvGrpSpPr/>
          <p:nvPr/>
        </p:nvGrpSpPr>
        <p:grpSpPr>
          <a:xfrm>
            <a:off x="4263994" y="4860881"/>
            <a:ext cx="1704668" cy="276999"/>
            <a:chOff x="3890163" y="747197"/>
            <a:chExt cx="1704668" cy="276999"/>
          </a:xfrm>
        </p:grpSpPr>
        <p:grpSp>
          <p:nvGrpSpPr>
            <p:cNvPr id="290" name="Group 289"/>
            <p:cNvGrpSpPr/>
            <p:nvPr/>
          </p:nvGrpSpPr>
          <p:grpSpPr>
            <a:xfrm>
              <a:off x="3890163" y="901412"/>
              <a:ext cx="1704668" cy="422"/>
              <a:chOff x="412491" y="1280956"/>
              <a:chExt cx="1704668" cy="422"/>
            </a:xfrm>
          </p:grpSpPr>
          <p:cxnSp>
            <p:nvCxnSpPr>
              <p:cNvPr id="292" name="Straight Arrow Connector 291"/>
              <p:cNvCxnSpPr/>
              <p:nvPr/>
            </p:nvCxnSpPr>
            <p:spPr>
              <a:xfrm>
                <a:off x="412491" y="1280956"/>
                <a:ext cx="586171" cy="0"/>
              </a:xfrm>
              <a:prstGeom prst="straightConnector1">
                <a:avLst/>
              </a:prstGeom>
              <a:ln w="12700" cmpd="sng">
                <a:tailEnd type="arrow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/>
              <p:cNvCxnSpPr/>
              <p:nvPr/>
            </p:nvCxnSpPr>
            <p:spPr>
              <a:xfrm>
                <a:off x="1530988" y="1281378"/>
                <a:ext cx="586171" cy="0"/>
              </a:xfrm>
              <a:prstGeom prst="straightConnector1">
                <a:avLst/>
              </a:prstGeom>
              <a:ln w="12700" cmpd="sng">
                <a:headEnd type="arrow"/>
                <a:tailEnd type="non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>
                <a:off x="987807" y="1280956"/>
                <a:ext cx="554036" cy="0"/>
              </a:xfrm>
              <a:prstGeom prst="line">
                <a:avLst/>
              </a:prstGeom>
              <a:ln w="12700" cmpd="sng">
                <a:prstDash val="sysDot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91" name="TextBox 290"/>
            <p:cNvSpPr txBox="1"/>
            <p:nvPr/>
          </p:nvSpPr>
          <p:spPr>
            <a:xfrm>
              <a:off x="5257465" y="747197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accent3"/>
                  </a:solidFill>
                </a:rPr>
                <a:t>X</a:t>
              </a:r>
              <a:endParaRPr lang="en-US" sz="12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5" name="Group 294"/>
          <p:cNvGrpSpPr/>
          <p:nvPr/>
        </p:nvGrpSpPr>
        <p:grpSpPr>
          <a:xfrm>
            <a:off x="7372490" y="4886083"/>
            <a:ext cx="1704668" cy="279003"/>
            <a:chOff x="7349067" y="1400845"/>
            <a:chExt cx="1704668" cy="279003"/>
          </a:xfrm>
        </p:grpSpPr>
        <p:grpSp>
          <p:nvGrpSpPr>
            <p:cNvPr id="296" name="Group 295"/>
            <p:cNvGrpSpPr/>
            <p:nvPr/>
          </p:nvGrpSpPr>
          <p:grpSpPr>
            <a:xfrm>
              <a:off x="7349067" y="1550154"/>
              <a:ext cx="1704668" cy="422"/>
              <a:chOff x="412491" y="1280956"/>
              <a:chExt cx="1704668" cy="422"/>
            </a:xfrm>
          </p:grpSpPr>
          <p:cxnSp>
            <p:nvCxnSpPr>
              <p:cNvPr id="299" name="Straight Arrow Connector 298"/>
              <p:cNvCxnSpPr/>
              <p:nvPr/>
            </p:nvCxnSpPr>
            <p:spPr>
              <a:xfrm>
                <a:off x="412491" y="1280956"/>
                <a:ext cx="586171" cy="0"/>
              </a:xfrm>
              <a:prstGeom prst="straightConnector1">
                <a:avLst/>
              </a:prstGeom>
              <a:ln w="12700" cmpd="sng"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/>
              <p:cNvCxnSpPr/>
              <p:nvPr/>
            </p:nvCxnSpPr>
            <p:spPr>
              <a:xfrm>
                <a:off x="1530988" y="1281378"/>
                <a:ext cx="586171" cy="0"/>
              </a:xfrm>
              <a:prstGeom prst="straightConnector1">
                <a:avLst/>
              </a:prstGeom>
              <a:ln w="12700" cmpd="sng">
                <a:solidFill>
                  <a:srgbClr val="FF6600"/>
                </a:solidFill>
                <a:headEnd type="arrow"/>
                <a:tailEnd type="non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>
                <a:off x="987807" y="1280956"/>
                <a:ext cx="554036" cy="0"/>
              </a:xfrm>
              <a:prstGeom prst="line">
                <a:avLst/>
              </a:prstGeom>
              <a:ln w="12700" cmpd="sng">
                <a:solidFill>
                  <a:srgbClr val="FF6600"/>
                </a:solidFill>
                <a:prstDash val="sysDot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97" name="TextBox 296"/>
            <p:cNvSpPr txBox="1"/>
            <p:nvPr/>
          </p:nvSpPr>
          <p:spPr>
            <a:xfrm>
              <a:off x="7562850" y="1400845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6600"/>
                  </a:solidFill>
                </a:rPr>
                <a:t>X</a:t>
              </a:r>
              <a:endParaRPr lang="en-US" sz="1200" dirty="0">
                <a:solidFill>
                  <a:srgbClr val="FF6600"/>
                </a:solidFill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8752999" y="1402849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6600"/>
                  </a:solidFill>
                </a:rPr>
                <a:t>X</a:t>
              </a:r>
              <a:endParaRPr lang="en-US" sz="1200" dirty="0">
                <a:solidFill>
                  <a:srgbClr val="FF6600"/>
                </a:solidFill>
              </a:endParaRP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5907496" y="4682447"/>
            <a:ext cx="1704668" cy="276999"/>
            <a:chOff x="27516" y="1318031"/>
            <a:chExt cx="1704668" cy="276999"/>
          </a:xfrm>
        </p:grpSpPr>
        <p:grpSp>
          <p:nvGrpSpPr>
            <p:cNvPr id="307" name="Group 306"/>
            <p:cNvGrpSpPr/>
            <p:nvPr/>
          </p:nvGrpSpPr>
          <p:grpSpPr>
            <a:xfrm>
              <a:off x="27516" y="1467340"/>
              <a:ext cx="1704668" cy="422"/>
              <a:chOff x="412491" y="1280956"/>
              <a:chExt cx="1704668" cy="422"/>
            </a:xfrm>
          </p:grpSpPr>
          <p:cxnSp>
            <p:nvCxnSpPr>
              <p:cNvPr id="309" name="Straight Arrow Connector 308"/>
              <p:cNvCxnSpPr/>
              <p:nvPr/>
            </p:nvCxnSpPr>
            <p:spPr>
              <a:xfrm>
                <a:off x="412491" y="1280956"/>
                <a:ext cx="586171" cy="0"/>
              </a:xfrm>
              <a:prstGeom prst="straightConnector1">
                <a:avLst/>
              </a:prstGeom>
              <a:ln w="12700" cmpd="sng">
                <a:tailEnd type="arrow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/>
              <p:cNvCxnSpPr/>
              <p:nvPr/>
            </p:nvCxnSpPr>
            <p:spPr>
              <a:xfrm>
                <a:off x="1530988" y="1281378"/>
                <a:ext cx="586171" cy="0"/>
              </a:xfrm>
              <a:prstGeom prst="straightConnector1">
                <a:avLst/>
              </a:prstGeom>
              <a:ln w="12700" cmpd="sng">
                <a:headEnd type="arrow"/>
                <a:tailEnd type="non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/>
              <p:nvPr/>
            </p:nvCxnSpPr>
            <p:spPr>
              <a:xfrm>
                <a:off x="987807" y="1280956"/>
                <a:ext cx="554036" cy="0"/>
              </a:xfrm>
              <a:prstGeom prst="line">
                <a:avLst/>
              </a:prstGeom>
              <a:ln w="12700" cmpd="sng">
                <a:prstDash val="sysDot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308" name="TextBox 307"/>
            <p:cNvSpPr txBox="1"/>
            <p:nvPr/>
          </p:nvSpPr>
          <p:spPr>
            <a:xfrm>
              <a:off x="241299" y="1318031"/>
              <a:ext cx="264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X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3380326" y="5306955"/>
            <a:ext cx="1704668" cy="276999"/>
            <a:chOff x="3890163" y="747197"/>
            <a:chExt cx="1704668" cy="276999"/>
          </a:xfrm>
        </p:grpSpPr>
        <p:grpSp>
          <p:nvGrpSpPr>
            <p:cNvPr id="313" name="Group 312"/>
            <p:cNvGrpSpPr/>
            <p:nvPr/>
          </p:nvGrpSpPr>
          <p:grpSpPr>
            <a:xfrm>
              <a:off x="3890163" y="901412"/>
              <a:ext cx="1704668" cy="422"/>
              <a:chOff x="412491" y="1280956"/>
              <a:chExt cx="1704668" cy="422"/>
            </a:xfrm>
          </p:grpSpPr>
          <p:cxnSp>
            <p:nvCxnSpPr>
              <p:cNvPr id="315" name="Straight Arrow Connector 314"/>
              <p:cNvCxnSpPr/>
              <p:nvPr/>
            </p:nvCxnSpPr>
            <p:spPr>
              <a:xfrm>
                <a:off x="412491" y="1280956"/>
                <a:ext cx="586171" cy="0"/>
              </a:xfrm>
              <a:prstGeom prst="straightConnector1">
                <a:avLst/>
              </a:prstGeom>
              <a:ln w="12700" cmpd="sng">
                <a:tailEnd type="arrow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/>
              <p:cNvCxnSpPr/>
              <p:nvPr/>
            </p:nvCxnSpPr>
            <p:spPr>
              <a:xfrm>
                <a:off x="1530988" y="1281378"/>
                <a:ext cx="586171" cy="0"/>
              </a:xfrm>
              <a:prstGeom prst="straightConnector1">
                <a:avLst/>
              </a:prstGeom>
              <a:ln w="12700" cmpd="sng">
                <a:headEnd type="arrow"/>
                <a:tailEnd type="non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>
                <a:off x="987807" y="1280956"/>
                <a:ext cx="554036" cy="0"/>
              </a:xfrm>
              <a:prstGeom prst="line">
                <a:avLst/>
              </a:prstGeom>
              <a:ln w="12700" cmpd="sng">
                <a:prstDash val="sysDot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314" name="TextBox 313"/>
            <p:cNvSpPr txBox="1"/>
            <p:nvPr/>
          </p:nvSpPr>
          <p:spPr>
            <a:xfrm>
              <a:off x="5257465" y="747197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accent3"/>
                  </a:solidFill>
                </a:rPr>
                <a:t>X</a:t>
              </a:r>
              <a:endParaRPr lang="en-US" sz="12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318" name="Group 317"/>
          <p:cNvGrpSpPr/>
          <p:nvPr/>
        </p:nvGrpSpPr>
        <p:grpSpPr>
          <a:xfrm>
            <a:off x="7412510" y="4102447"/>
            <a:ext cx="1704668" cy="279341"/>
            <a:chOff x="5243630" y="1318005"/>
            <a:chExt cx="1704668" cy="279341"/>
          </a:xfrm>
        </p:grpSpPr>
        <p:grpSp>
          <p:nvGrpSpPr>
            <p:cNvPr id="319" name="Group 318"/>
            <p:cNvGrpSpPr/>
            <p:nvPr/>
          </p:nvGrpSpPr>
          <p:grpSpPr>
            <a:xfrm>
              <a:off x="5243630" y="1469656"/>
              <a:ext cx="1704668" cy="422"/>
              <a:chOff x="412491" y="1280956"/>
              <a:chExt cx="1704668" cy="422"/>
            </a:xfrm>
          </p:grpSpPr>
          <p:cxnSp>
            <p:nvCxnSpPr>
              <p:cNvPr id="322" name="Straight Arrow Connector 321"/>
              <p:cNvCxnSpPr/>
              <p:nvPr/>
            </p:nvCxnSpPr>
            <p:spPr>
              <a:xfrm>
                <a:off x="412491" y="1280956"/>
                <a:ext cx="586171" cy="0"/>
              </a:xfrm>
              <a:prstGeom prst="straightConnector1">
                <a:avLst/>
              </a:prstGeom>
              <a:ln w="12700" cmpd="sng"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3" name="Straight Arrow Connector 322"/>
              <p:cNvCxnSpPr/>
              <p:nvPr/>
            </p:nvCxnSpPr>
            <p:spPr>
              <a:xfrm>
                <a:off x="1530988" y="1281378"/>
                <a:ext cx="586171" cy="0"/>
              </a:xfrm>
              <a:prstGeom prst="straightConnector1">
                <a:avLst/>
              </a:prstGeom>
              <a:ln w="12700" cmpd="sng">
                <a:solidFill>
                  <a:srgbClr val="FF6600"/>
                </a:solidFill>
                <a:headEnd type="arrow"/>
                <a:tailEnd type="non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>
                <a:off x="987807" y="1280956"/>
                <a:ext cx="554036" cy="0"/>
              </a:xfrm>
              <a:prstGeom prst="line">
                <a:avLst/>
              </a:prstGeom>
              <a:ln w="12700" cmpd="sng">
                <a:solidFill>
                  <a:srgbClr val="FF6600"/>
                </a:solidFill>
                <a:prstDash val="sysDot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320" name="TextBox 319"/>
            <p:cNvSpPr txBox="1"/>
            <p:nvPr/>
          </p:nvSpPr>
          <p:spPr>
            <a:xfrm>
              <a:off x="5457413" y="1320347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6600"/>
                  </a:solidFill>
                </a:rPr>
                <a:t>X</a:t>
              </a:r>
              <a:endParaRPr lang="en-US" sz="1200" dirty="0">
                <a:solidFill>
                  <a:srgbClr val="FF6600"/>
                </a:solidFill>
              </a:endParaRP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6560285" y="1318005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6600"/>
                  </a:solidFill>
                </a:rPr>
                <a:t>X</a:t>
              </a:r>
              <a:endParaRPr lang="en-US" sz="1200" dirty="0">
                <a:solidFill>
                  <a:srgbClr val="FF6600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035619" y="4214238"/>
            <a:ext cx="1704668" cy="422"/>
            <a:chOff x="412491" y="1280956"/>
            <a:chExt cx="1704668" cy="422"/>
          </a:xfrm>
        </p:grpSpPr>
        <p:cxnSp>
          <p:nvCxnSpPr>
            <p:cNvPr id="326" name="Straight Arrow Connector 325"/>
            <p:cNvCxnSpPr/>
            <p:nvPr/>
          </p:nvCxnSpPr>
          <p:spPr>
            <a:xfrm>
              <a:off x="412491" y="1280956"/>
              <a:ext cx="586171" cy="0"/>
            </a:xfrm>
            <a:prstGeom prst="straightConnector1">
              <a:avLst/>
            </a:prstGeom>
            <a:ln w="127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1530988" y="1281378"/>
              <a:ext cx="586171" cy="0"/>
            </a:xfrm>
            <a:prstGeom prst="straightConnector1">
              <a:avLst/>
            </a:prstGeom>
            <a:ln w="12700" cmpd="sng">
              <a:solidFill>
                <a:srgbClr val="FF0000"/>
              </a:solidFill>
              <a:headEnd type="arrow"/>
              <a:tailEnd type="non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>
              <a:off x="987807" y="1280956"/>
              <a:ext cx="554036" cy="0"/>
            </a:xfrm>
            <a:prstGeom prst="line">
              <a:avLst/>
            </a:prstGeom>
            <a:ln w="12700" cmpd="sng">
              <a:solidFill>
                <a:srgbClr val="FF0000"/>
              </a:solidFill>
              <a:prstDash val="sysDot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29" name="Group 328"/>
          <p:cNvGrpSpPr/>
          <p:nvPr/>
        </p:nvGrpSpPr>
        <p:grpSpPr>
          <a:xfrm>
            <a:off x="2041778" y="4506745"/>
            <a:ext cx="1704668" cy="422"/>
            <a:chOff x="412491" y="1280956"/>
            <a:chExt cx="1704668" cy="422"/>
          </a:xfrm>
        </p:grpSpPr>
        <p:cxnSp>
          <p:nvCxnSpPr>
            <p:cNvPr id="330" name="Straight Arrow Connector 329"/>
            <p:cNvCxnSpPr/>
            <p:nvPr/>
          </p:nvCxnSpPr>
          <p:spPr>
            <a:xfrm>
              <a:off x="412491" y="1280956"/>
              <a:ext cx="586171" cy="0"/>
            </a:xfrm>
            <a:prstGeom prst="straightConnector1">
              <a:avLst/>
            </a:prstGeom>
            <a:ln w="127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1530988" y="1281378"/>
              <a:ext cx="586171" cy="0"/>
            </a:xfrm>
            <a:prstGeom prst="straightConnector1">
              <a:avLst/>
            </a:prstGeom>
            <a:ln w="12700" cmpd="sng">
              <a:solidFill>
                <a:srgbClr val="FF0000"/>
              </a:solidFill>
              <a:headEnd type="arrow"/>
              <a:tailEnd type="non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/>
          </p:nvCxnSpPr>
          <p:spPr>
            <a:xfrm>
              <a:off x="987807" y="1280956"/>
              <a:ext cx="554036" cy="0"/>
            </a:xfrm>
            <a:prstGeom prst="line">
              <a:avLst/>
            </a:prstGeom>
            <a:ln w="12700" cmpd="sng">
              <a:solidFill>
                <a:srgbClr val="FF0000"/>
              </a:solidFill>
              <a:prstDash val="sysDot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37" name="Group 336"/>
          <p:cNvGrpSpPr/>
          <p:nvPr/>
        </p:nvGrpSpPr>
        <p:grpSpPr>
          <a:xfrm>
            <a:off x="3752745" y="6345819"/>
            <a:ext cx="1704668" cy="276999"/>
            <a:chOff x="3890163" y="747197"/>
            <a:chExt cx="1704668" cy="276999"/>
          </a:xfrm>
        </p:grpSpPr>
        <p:grpSp>
          <p:nvGrpSpPr>
            <p:cNvPr id="338" name="Group 337"/>
            <p:cNvGrpSpPr/>
            <p:nvPr/>
          </p:nvGrpSpPr>
          <p:grpSpPr>
            <a:xfrm>
              <a:off x="3890163" y="901412"/>
              <a:ext cx="1704668" cy="422"/>
              <a:chOff x="412491" y="1280956"/>
              <a:chExt cx="1704668" cy="422"/>
            </a:xfrm>
          </p:grpSpPr>
          <p:cxnSp>
            <p:nvCxnSpPr>
              <p:cNvPr id="340" name="Straight Arrow Connector 339"/>
              <p:cNvCxnSpPr/>
              <p:nvPr/>
            </p:nvCxnSpPr>
            <p:spPr>
              <a:xfrm>
                <a:off x="412491" y="1280956"/>
                <a:ext cx="586171" cy="0"/>
              </a:xfrm>
              <a:prstGeom prst="straightConnector1">
                <a:avLst/>
              </a:prstGeom>
              <a:ln w="12700" cmpd="sng">
                <a:tailEnd type="arrow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41" name="Straight Arrow Connector 340"/>
              <p:cNvCxnSpPr/>
              <p:nvPr/>
            </p:nvCxnSpPr>
            <p:spPr>
              <a:xfrm>
                <a:off x="1530988" y="1281378"/>
                <a:ext cx="586171" cy="0"/>
              </a:xfrm>
              <a:prstGeom prst="straightConnector1">
                <a:avLst/>
              </a:prstGeom>
              <a:ln w="12700" cmpd="sng">
                <a:headEnd type="arrow"/>
                <a:tailEnd type="non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/>
              <p:cNvCxnSpPr/>
              <p:nvPr/>
            </p:nvCxnSpPr>
            <p:spPr>
              <a:xfrm>
                <a:off x="987807" y="1280956"/>
                <a:ext cx="554036" cy="0"/>
              </a:xfrm>
              <a:prstGeom prst="line">
                <a:avLst/>
              </a:prstGeom>
              <a:ln w="12700" cmpd="sng">
                <a:prstDash val="sysDot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339" name="TextBox 338"/>
            <p:cNvSpPr txBox="1"/>
            <p:nvPr/>
          </p:nvSpPr>
          <p:spPr>
            <a:xfrm>
              <a:off x="5257465" y="747197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accent3"/>
                  </a:solidFill>
                </a:rPr>
                <a:t>X</a:t>
              </a:r>
              <a:endParaRPr lang="en-US" sz="12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343" name="Group 342"/>
          <p:cNvGrpSpPr/>
          <p:nvPr/>
        </p:nvGrpSpPr>
        <p:grpSpPr>
          <a:xfrm>
            <a:off x="7024497" y="6470437"/>
            <a:ext cx="1704668" cy="279003"/>
            <a:chOff x="7349067" y="1400845"/>
            <a:chExt cx="1704668" cy="279003"/>
          </a:xfrm>
        </p:grpSpPr>
        <p:grpSp>
          <p:nvGrpSpPr>
            <p:cNvPr id="344" name="Group 343"/>
            <p:cNvGrpSpPr/>
            <p:nvPr/>
          </p:nvGrpSpPr>
          <p:grpSpPr>
            <a:xfrm>
              <a:off x="7349067" y="1550154"/>
              <a:ext cx="1704668" cy="422"/>
              <a:chOff x="412491" y="1280956"/>
              <a:chExt cx="1704668" cy="422"/>
            </a:xfrm>
          </p:grpSpPr>
          <p:cxnSp>
            <p:nvCxnSpPr>
              <p:cNvPr id="347" name="Straight Arrow Connector 346"/>
              <p:cNvCxnSpPr/>
              <p:nvPr/>
            </p:nvCxnSpPr>
            <p:spPr>
              <a:xfrm>
                <a:off x="412491" y="1280956"/>
                <a:ext cx="586171" cy="0"/>
              </a:xfrm>
              <a:prstGeom prst="straightConnector1">
                <a:avLst/>
              </a:prstGeom>
              <a:ln w="12700" cmpd="sng"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8" name="Straight Arrow Connector 347"/>
              <p:cNvCxnSpPr/>
              <p:nvPr/>
            </p:nvCxnSpPr>
            <p:spPr>
              <a:xfrm>
                <a:off x="1530988" y="1281378"/>
                <a:ext cx="586171" cy="0"/>
              </a:xfrm>
              <a:prstGeom prst="straightConnector1">
                <a:avLst/>
              </a:prstGeom>
              <a:ln w="12700" cmpd="sng">
                <a:solidFill>
                  <a:srgbClr val="FF6600"/>
                </a:solidFill>
                <a:headEnd type="arrow"/>
                <a:tailEnd type="non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/>
              <p:cNvCxnSpPr/>
              <p:nvPr/>
            </p:nvCxnSpPr>
            <p:spPr>
              <a:xfrm>
                <a:off x="987807" y="1280956"/>
                <a:ext cx="554036" cy="0"/>
              </a:xfrm>
              <a:prstGeom prst="line">
                <a:avLst/>
              </a:prstGeom>
              <a:ln w="12700" cmpd="sng">
                <a:solidFill>
                  <a:srgbClr val="FF6600"/>
                </a:solidFill>
                <a:prstDash val="sysDot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345" name="TextBox 344"/>
            <p:cNvSpPr txBox="1"/>
            <p:nvPr/>
          </p:nvSpPr>
          <p:spPr>
            <a:xfrm>
              <a:off x="7562850" y="1400845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6600"/>
                  </a:solidFill>
                </a:rPr>
                <a:t>X</a:t>
              </a:r>
              <a:endParaRPr lang="en-US" sz="1200" dirty="0">
                <a:solidFill>
                  <a:srgbClr val="FF6600"/>
                </a:solidFill>
              </a:endParaRPr>
            </a:p>
          </p:txBody>
        </p:sp>
        <p:sp>
          <p:nvSpPr>
            <p:cNvPr id="346" name="TextBox 345"/>
            <p:cNvSpPr txBox="1"/>
            <p:nvPr/>
          </p:nvSpPr>
          <p:spPr>
            <a:xfrm>
              <a:off x="8752999" y="1402849"/>
              <a:ext cx="264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6600"/>
                  </a:solidFill>
                </a:rPr>
                <a:t>X</a:t>
              </a:r>
              <a:endParaRPr lang="en-US" sz="1200" dirty="0">
                <a:solidFill>
                  <a:srgbClr val="FF6600"/>
                </a:solidFill>
              </a:endParaRPr>
            </a:p>
          </p:txBody>
        </p:sp>
      </p:grpSp>
      <p:grpSp>
        <p:nvGrpSpPr>
          <p:cNvPr id="350" name="Group 349"/>
          <p:cNvGrpSpPr/>
          <p:nvPr/>
        </p:nvGrpSpPr>
        <p:grpSpPr>
          <a:xfrm>
            <a:off x="5663341" y="6484319"/>
            <a:ext cx="1704668" cy="422"/>
            <a:chOff x="412491" y="1280956"/>
            <a:chExt cx="1704668" cy="422"/>
          </a:xfrm>
        </p:grpSpPr>
        <p:cxnSp>
          <p:nvCxnSpPr>
            <p:cNvPr id="351" name="Straight Arrow Connector 350"/>
            <p:cNvCxnSpPr/>
            <p:nvPr/>
          </p:nvCxnSpPr>
          <p:spPr>
            <a:xfrm>
              <a:off x="412491" y="1280956"/>
              <a:ext cx="586171" cy="0"/>
            </a:xfrm>
            <a:prstGeom prst="straightConnector1">
              <a:avLst/>
            </a:prstGeom>
            <a:ln w="12700" cmpd="sng"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1530988" y="1281378"/>
              <a:ext cx="586171" cy="0"/>
            </a:xfrm>
            <a:prstGeom prst="straightConnector1">
              <a:avLst/>
            </a:prstGeom>
            <a:ln w="12700" cmpd="sng">
              <a:headEnd type="arrow"/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/>
          </p:nvCxnSpPr>
          <p:spPr>
            <a:xfrm>
              <a:off x="987807" y="1280956"/>
              <a:ext cx="554036" cy="0"/>
            </a:xfrm>
            <a:prstGeom prst="line">
              <a:avLst/>
            </a:prstGeom>
            <a:ln w="12700" cmpd="sng"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65" name="Group 364"/>
          <p:cNvGrpSpPr/>
          <p:nvPr/>
        </p:nvGrpSpPr>
        <p:grpSpPr>
          <a:xfrm>
            <a:off x="4949680" y="6663457"/>
            <a:ext cx="1704668" cy="422"/>
            <a:chOff x="412491" y="1280956"/>
            <a:chExt cx="1704668" cy="422"/>
          </a:xfrm>
        </p:grpSpPr>
        <p:cxnSp>
          <p:nvCxnSpPr>
            <p:cNvPr id="366" name="Straight Arrow Connector 365"/>
            <p:cNvCxnSpPr/>
            <p:nvPr/>
          </p:nvCxnSpPr>
          <p:spPr>
            <a:xfrm>
              <a:off x="412491" y="1280956"/>
              <a:ext cx="586171" cy="0"/>
            </a:xfrm>
            <a:prstGeom prst="straightConnector1">
              <a:avLst/>
            </a:prstGeom>
            <a:ln w="127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/>
            <p:nvPr/>
          </p:nvCxnSpPr>
          <p:spPr>
            <a:xfrm>
              <a:off x="1530988" y="1281378"/>
              <a:ext cx="586171" cy="0"/>
            </a:xfrm>
            <a:prstGeom prst="straightConnector1">
              <a:avLst/>
            </a:prstGeom>
            <a:ln w="12700" cmpd="sng">
              <a:solidFill>
                <a:srgbClr val="FF0000"/>
              </a:solidFill>
              <a:headEnd type="arrow"/>
              <a:tailEnd type="non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/>
          </p:nvCxnSpPr>
          <p:spPr>
            <a:xfrm>
              <a:off x="987807" y="1280956"/>
              <a:ext cx="554036" cy="0"/>
            </a:xfrm>
            <a:prstGeom prst="line">
              <a:avLst/>
            </a:prstGeom>
            <a:ln w="12700" cmpd="sng">
              <a:solidFill>
                <a:srgbClr val="FF0000"/>
              </a:solidFill>
              <a:prstDash val="sysDot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02" name="Rectangle 301"/>
          <p:cNvSpPr/>
          <p:nvPr/>
        </p:nvSpPr>
        <p:spPr>
          <a:xfrm>
            <a:off x="58040" y="1278661"/>
            <a:ext cx="9504937" cy="15773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TextBox 302"/>
          <p:cNvSpPr txBox="1"/>
          <p:nvPr/>
        </p:nvSpPr>
        <p:spPr>
          <a:xfrm>
            <a:off x="-77786" y="3955143"/>
            <a:ext cx="52515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dirty="0" smtClean="0"/>
              <a:t>Best (--best):</a:t>
            </a:r>
            <a:endParaRPr lang="en-US" sz="2400" dirty="0"/>
          </a:p>
        </p:txBody>
      </p:sp>
      <p:sp>
        <p:nvSpPr>
          <p:cNvPr id="304" name="TextBox 303"/>
          <p:cNvSpPr txBox="1"/>
          <p:nvPr/>
        </p:nvSpPr>
        <p:spPr>
          <a:xfrm>
            <a:off x="-78389" y="4504725"/>
            <a:ext cx="52515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dirty="0" smtClean="0"/>
              <a:t>One random (-k 1):</a:t>
            </a:r>
            <a:endParaRPr lang="en-US" sz="2400" dirty="0"/>
          </a:p>
        </p:txBody>
      </p:sp>
      <p:sp>
        <p:nvSpPr>
          <p:cNvPr id="305" name="TextBox 304"/>
          <p:cNvSpPr txBox="1"/>
          <p:nvPr/>
        </p:nvSpPr>
        <p:spPr>
          <a:xfrm>
            <a:off x="-75970" y="5069157"/>
            <a:ext cx="52515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dirty="0" smtClean="0"/>
              <a:t>Unique (-m 1):</a:t>
            </a:r>
            <a:endParaRPr lang="en-US" sz="2400" dirty="0"/>
          </a:p>
        </p:txBody>
      </p:sp>
      <p:sp>
        <p:nvSpPr>
          <p:cNvPr id="333" name="TextBox 332"/>
          <p:cNvSpPr txBox="1"/>
          <p:nvPr/>
        </p:nvSpPr>
        <p:spPr>
          <a:xfrm>
            <a:off x="-68254" y="5614312"/>
            <a:ext cx="52515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dirty="0" smtClean="0"/>
              <a:t>With Maximum (-m 3):</a:t>
            </a:r>
            <a:endParaRPr lang="en-US" sz="2400" dirty="0"/>
          </a:p>
        </p:txBody>
      </p:sp>
      <p:sp>
        <p:nvSpPr>
          <p:cNvPr id="334" name="TextBox 333"/>
          <p:cNvSpPr txBox="1"/>
          <p:nvPr/>
        </p:nvSpPr>
        <p:spPr>
          <a:xfrm>
            <a:off x="-68904" y="6188970"/>
            <a:ext cx="52515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dirty="0" smtClean="0"/>
              <a:t>Combinations (-k 1 --best):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786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0" animBg="1"/>
      <p:bldP spid="371" grpId="0" animBg="1"/>
      <p:bldP spid="369" grpId="0" animBg="1"/>
      <p:bldP spid="3" grpId="0"/>
      <p:bldP spid="303" grpId="0"/>
      <p:bldP spid="304" grpId="0"/>
      <p:bldP spid="305" grpId="0"/>
      <p:bldP spid="333" grpId="0"/>
      <p:bldP spid="3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90" b="495"/>
          <a:stretch/>
        </p:blipFill>
        <p:spPr>
          <a:xfrm>
            <a:off x="1619672" y="2204864"/>
            <a:ext cx="6254938" cy="28803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75856" y="4653136"/>
            <a:ext cx="2086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Science</a:t>
            </a:r>
            <a:r>
              <a:rPr lang="en-US" sz="1400" dirty="0" smtClean="0"/>
              <a:t> 331 (11 Feb 2011) </a:t>
            </a:r>
            <a:endParaRPr lang="en-US" sz="1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of sequencing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412776"/>
            <a:ext cx="6768752" cy="50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5545" y="868699"/>
            <a:ext cx="9193790" cy="4038014"/>
          </a:xfrm>
        </p:spPr>
        <p:txBody>
          <a:bodyPr>
            <a:normAutofit/>
          </a:bodyPr>
          <a:lstStyle/>
          <a:p>
            <a:r>
              <a:rPr lang="en-GB" sz="3000" dirty="0" smtClean="0">
                <a:solidFill>
                  <a:srgbClr val="000000"/>
                </a:solidFill>
                <a:cs typeface="Gill Sans" charset="0"/>
              </a:rPr>
              <a:t>“A </a:t>
            </a:r>
            <a:r>
              <a:rPr lang="en-GB" sz="3000" u="sng" dirty="0" smtClean="0">
                <a:solidFill>
                  <a:srgbClr val="000000"/>
                </a:solidFill>
                <a:cs typeface="Gill Sans" charset="0"/>
              </a:rPr>
              <a:t>spliced</a:t>
            </a:r>
            <a:r>
              <a:rPr lang="en-GB" sz="3000" dirty="0" smtClean="0">
                <a:solidFill>
                  <a:srgbClr val="000000"/>
                </a:solidFill>
                <a:cs typeface="Gill Sans" charset="0"/>
              </a:rPr>
              <a:t> read mapper for RNA-</a:t>
            </a:r>
            <a:r>
              <a:rPr lang="en-GB" sz="3000" dirty="0" err="1" smtClean="0">
                <a:solidFill>
                  <a:srgbClr val="000000"/>
                </a:solidFill>
                <a:cs typeface="Gill Sans" charset="0"/>
              </a:rPr>
              <a:t>Seq</a:t>
            </a:r>
            <a:r>
              <a:rPr lang="en-GB" sz="3000" dirty="0" smtClean="0">
                <a:solidFill>
                  <a:srgbClr val="000000"/>
                </a:solidFill>
                <a:cs typeface="Gill Sans" charset="0"/>
              </a:rPr>
              <a:t>”</a:t>
            </a:r>
          </a:p>
          <a:p>
            <a:r>
              <a:rPr lang="en-GB" sz="3000" dirty="0" smtClean="0">
                <a:solidFill>
                  <a:srgbClr val="000000"/>
                </a:solidFill>
                <a:cs typeface="Gill Sans" charset="0"/>
              </a:rPr>
              <a:t>Popular</a:t>
            </a:r>
          </a:p>
          <a:p>
            <a:r>
              <a:rPr lang="en-GB" sz="3000" dirty="0" smtClean="0">
                <a:solidFill>
                  <a:srgbClr val="000000"/>
                </a:solidFill>
                <a:cs typeface="Gill Sans" charset="0"/>
              </a:rPr>
              <a:t>Tuxedo suite</a:t>
            </a:r>
          </a:p>
          <a:p>
            <a:r>
              <a:rPr lang="en-GB" sz="3000" dirty="0" smtClean="0">
                <a:solidFill>
                  <a:srgbClr val="000000"/>
                </a:solidFill>
                <a:cs typeface="Gill Sans" charset="0"/>
              </a:rPr>
              <a:t>Allow variable-length </a:t>
            </a:r>
            <a:r>
              <a:rPr lang="en-GB" sz="3000" dirty="0" err="1" smtClean="0">
                <a:solidFill>
                  <a:srgbClr val="000000"/>
                </a:solidFill>
                <a:cs typeface="Gill Sans" charset="0"/>
              </a:rPr>
              <a:t>indels</a:t>
            </a:r>
            <a:endParaRPr lang="en-GB" sz="3000" dirty="0" smtClean="0">
              <a:solidFill>
                <a:srgbClr val="000000"/>
              </a:solidFill>
              <a:cs typeface="Gill Sans" charset="0"/>
            </a:endParaRPr>
          </a:p>
          <a:p>
            <a:r>
              <a:rPr lang="en-GB" sz="3000" dirty="0" smtClean="0">
                <a:solidFill>
                  <a:srgbClr val="000000"/>
                </a:solidFill>
                <a:cs typeface="Gill Sans" charset="0"/>
              </a:rPr>
              <a:t>Known exon/introns junctions can be provided as input</a:t>
            </a:r>
          </a:p>
          <a:p>
            <a:r>
              <a:rPr lang="en-GB" sz="3000" dirty="0" smtClean="0">
                <a:solidFill>
                  <a:srgbClr val="000000"/>
                </a:solidFill>
                <a:cs typeface="Gill Sans" charset="0"/>
              </a:rPr>
              <a:t>Relatively easy </a:t>
            </a:r>
            <a:r>
              <a:rPr lang="en-GB" sz="3000" dirty="0" err="1" smtClean="0">
                <a:solidFill>
                  <a:srgbClr val="000000"/>
                </a:solidFill>
                <a:cs typeface="Gill Sans" charset="0"/>
              </a:rPr>
              <a:t>tunning</a:t>
            </a:r>
            <a:endParaRPr lang="en-GB" sz="3000" dirty="0" smtClean="0">
              <a:solidFill>
                <a:srgbClr val="000000"/>
              </a:solidFill>
              <a:cs typeface="Gill Sans" charset="0"/>
            </a:endParaRPr>
          </a:p>
          <a:p>
            <a:r>
              <a:rPr lang="en-GB" sz="3000" dirty="0" smtClean="0">
                <a:solidFill>
                  <a:srgbClr val="000000"/>
                </a:solidFill>
                <a:cs typeface="Gill Sans" charset="0"/>
              </a:rPr>
              <a:t>Open source</a:t>
            </a:r>
          </a:p>
          <a:p>
            <a:endParaRPr lang="en-GB" dirty="0" smtClean="0">
              <a:solidFill>
                <a:srgbClr val="000000"/>
              </a:solidFill>
              <a:cs typeface="Gill Sans" charset="0"/>
            </a:endParaRPr>
          </a:p>
          <a:p>
            <a:endParaRPr lang="en-US" dirty="0" smtClean="0">
              <a:solidFill>
                <a:srgbClr val="000000"/>
              </a:solidFill>
              <a:cs typeface="Gill Sans" charset="0"/>
            </a:endParaRPr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5418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err="1" smtClean="0"/>
              <a:t>Tophat</a:t>
            </a:r>
            <a:r>
              <a:rPr lang="en-US" sz="3600" b="1" dirty="0" smtClean="0"/>
              <a:t>: Features	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28786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418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err="1" smtClean="0"/>
              <a:t>tophat</a:t>
            </a:r>
            <a:r>
              <a:rPr lang="en-US" sz="3600" b="1" dirty="0" smtClean="0"/>
              <a:t> </a:t>
            </a:r>
            <a:r>
              <a:rPr lang="en-US" sz="3600" b="1" dirty="0" smtClean="0"/>
              <a:t>(1 / 5)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65126" y="2829219"/>
            <a:ext cx="82774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"/>
                <a:cs typeface="Courier"/>
              </a:rPr>
              <a:t>$ cd </a:t>
            </a:r>
            <a:r>
              <a:rPr lang="en-US" sz="2000" dirty="0" err="1" smtClean="0">
                <a:latin typeface="Courier"/>
                <a:cs typeface="Courier"/>
              </a:rPr>
              <a:t>tophat_example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ls</a:t>
            </a:r>
            <a:r>
              <a:rPr lang="en-US" sz="2000" dirty="0" smtClean="0">
                <a:latin typeface="Courier"/>
                <a:cs typeface="Courier"/>
              </a:rPr>
              <a:t> -R</a:t>
            </a:r>
          </a:p>
          <a:p>
            <a:r>
              <a:rPr lang="en-US" sz="2000" dirty="0" smtClean="0">
                <a:latin typeface="Courier"/>
                <a:cs typeface="Courier"/>
              </a:rPr>
              <a:t>.:</a:t>
            </a:r>
          </a:p>
          <a:p>
            <a:r>
              <a:rPr lang="en-US" sz="2000" dirty="0" smtClean="0">
                <a:latin typeface="Courier"/>
                <a:cs typeface="Courier"/>
              </a:rPr>
              <a:t>reads  reference	</a:t>
            </a:r>
          </a:p>
          <a:p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./reads:</a:t>
            </a:r>
          </a:p>
          <a:p>
            <a:r>
              <a:rPr lang="en-US" sz="2000" dirty="0" smtClean="0">
                <a:latin typeface="Courier"/>
                <a:cs typeface="Courier"/>
              </a:rPr>
              <a:t>SRR360147_1.fastq  SRR360147_2.fastq</a:t>
            </a:r>
          </a:p>
          <a:p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./reference:</a:t>
            </a:r>
          </a:p>
          <a:p>
            <a:r>
              <a:rPr lang="en-US" sz="2000" dirty="0" smtClean="0">
                <a:latin typeface="Courier"/>
                <a:cs typeface="Courier"/>
              </a:rPr>
              <a:t>Athaliana_chr2.fa	Athaliana_chr2_genes.gff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126" y="890227"/>
            <a:ext cx="8778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will be mapping paired RNA-</a:t>
            </a:r>
            <a:r>
              <a:rPr lang="en-US" sz="2400" dirty="0" err="1" smtClean="0"/>
              <a:t>seq</a:t>
            </a:r>
            <a:r>
              <a:rPr lang="en-US" sz="2400" dirty="0" smtClean="0"/>
              <a:t> reads to the Arabidopsis chromosome 2 reference.</a:t>
            </a:r>
            <a:endParaRPr lang="en-US" sz="2400" dirty="0"/>
          </a:p>
          <a:p>
            <a:r>
              <a:rPr lang="en-US" sz="2400" dirty="0" smtClean="0"/>
              <a:t>FIRSTLY, CONNECT TO THE SERVER (SSH)</a:t>
            </a:r>
          </a:p>
          <a:p>
            <a:r>
              <a:rPr lang="en-US" sz="2400" dirty="0" smtClean="0"/>
              <a:t>Unzip </a:t>
            </a:r>
            <a:r>
              <a:rPr lang="en-US" sz="2400" dirty="0" smtClean="0"/>
              <a:t>and Look at the files in the example dataset </a:t>
            </a:r>
            <a:r>
              <a:rPr lang="en-US" sz="2400" dirty="0" err="1" smtClean="0"/>
              <a:t>devega_ejercicio_tophat.zip</a:t>
            </a:r>
            <a:r>
              <a:rPr lang="en-US" sz="2400" dirty="0" smtClean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04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418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 </a:t>
            </a:r>
            <a:r>
              <a:rPr lang="en-US" sz="3600" b="1" dirty="0" smtClean="0"/>
              <a:t>(2 / 5)</a:t>
            </a:r>
            <a:endParaRPr lang="en-US" sz="36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191375" y="2338096"/>
            <a:ext cx="8376411" cy="3816429"/>
            <a:chOff x="191375" y="2438356"/>
            <a:chExt cx="8376411" cy="3816429"/>
          </a:xfrm>
        </p:grpSpPr>
        <p:sp>
          <p:nvSpPr>
            <p:cNvPr id="6" name="TextBox 5"/>
            <p:cNvSpPr txBox="1"/>
            <p:nvPr/>
          </p:nvSpPr>
          <p:spPr>
            <a:xfrm>
              <a:off x="301347" y="2438356"/>
              <a:ext cx="8266439" cy="3816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/>
                <a:t>Now use TopHat2 to map the reads to the reference.</a:t>
              </a:r>
            </a:p>
            <a:p>
              <a:endParaRPr lang="en-US" sz="2200" dirty="0"/>
            </a:p>
            <a:p>
              <a:endParaRPr lang="en-US" sz="2200" dirty="0" smtClean="0"/>
            </a:p>
            <a:p>
              <a:endParaRPr lang="en-US" sz="2200" dirty="0" smtClean="0"/>
            </a:p>
            <a:p>
              <a:r>
                <a:rPr lang="en-US" sz="2200" dirty="0" smtClean="0"/>
                <a:t>The distance between the mate-pair reads is 500bp.</a:t>
              </a:r>
            </a:p>
            <a:p>
              <a:endParaRPr lang="en-US" sz="2200" dirty="0" smtClean="0"/>
            </a:p>
            <a:p>
              <a:pPr marL="342900" indent="-342900">
                <a:buFont typeface="Arial"/>
                <a:buChar char="•"/>
              </a:pPr>
              <a:r>
                <a:rPr lang="en-US" sz="2200" dirty="0" smtClean="0"/>
                <a:t>Report only alignments with no mismatches.</a:t>
              </a:r>
            </a:p>
            <a:p>
              <a:pPr marL="342900" indent="-342900">
                <a:buFont typeface="Arial"/>
                <a:buChar char="•"/>
              </a:pPr>
              <a:r>
                <a:rPr lang="en-US" sz="2200" dirty="0" smtClean="0"/>
                <a:t>Discard reads with more than 3 hits.</a:t>
              </a:r>
            </a:p>
            <a:p>
              <a:pPr marL="342900" indent="-342900">
                <a:buFont typeface="Arial"/>
                <a:buChar char="•"/>
              </a:pPr>
              <a:r>
                <a:rPr lang="en-US" sz="2200" dirty="0" smtClean="0"/>
                <a:t>Don’t report discordant alignments.</a:t>
              </a:r>
            </a:p>
            <a:p>
              <a:pPr marL="342900" indent="-342900">
                <a:buFont typeface="Arial"/>
                <a:buChar char="•"/>
              </a:pPr>
              <a:r>
                <a:rPr lang="en-US" sz="2200" dirty="0" smtClean="0"/>
                <a:t>Don’t report alignments where only one read in a pair aligns.</a:t>
              </a:r>
            </a:p>
            <a:p>
              <a:pPr marL="342900" indent="-342900">
                <a:buFont typeface="Arial"/>
                <a:buChar char="•"/>
              </a:pPr>
              <a:r>
                <a:rPr lang="en-US" sz="2200" dirty="0" smtClean="0"/>
                <a:t>Use more than one thread to speed up the mapping.</a:t>
              </a:r>
              <a:endParaRPr lang="en-US" sz="2200" dirty="0"/>
            </a:p>
          </p:txBody>
        </p:sp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191375" y="2975079"/>
              <a:ext cx="8229600" cy="70838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 smtClean="0">
                  <a:hlinkClick r:id="rId2"/>
                </a:rPr>
                <a:t>http://tophat.cbcb.umd.edu/manual.shtml</a:t>
              </a:r>
              <a:endParaRPr lang="en-US" sz="28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269" y="712951"/>
            <a:ext cx="87457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Tophat</a:t>
            </a:r>
            <a:r>
              <a:rPr lang="en-US" sz="2200" dirty="0" smtClean="0"/>
              <a:t> uses Bowtie2 to align reads so first we need to index our reference.</a:t>
            </a:r>
          </a:p>
          <a:p>
            <a:endParaRPr lang="en-US" sz="2200" dirty="0"/>
          </a:p>
        </p:txBody>
      </p:sp>
      <p:sp>
        <p:nvSpPr>
          <p:cNvPr id="3" name="TextBox 2"/>
          <p:cNvSpPr txBox="1"/>
          <p:nvPr/>
        </p:nvSpPr>
        <p:spPr>
          <a:xfrm>
            <a:off x="191375" y="1352529"/>
            <a:ext cx="8376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"/>
                <a:cs typeface="Courier"/>
              </a:rPr>
              <a:t>$ cd reference</a:t>
            </a:r>
          </a:p>
          <a:p>
            <a:r>
              <a:rPr lang="en-US" sz="2000" dirty="0" smtClean="0">
                <a:latin typeface="Courier"/>
                <a:cs typeface="Courier"/>
              </a:rPr>
              <a:t>$ bowtie2-build Athaliana_chr2.fa Athaliana_chr2</a:t>
            </a:r>
          </a:p>
        </p:txBody>
      </p:sp>
    </p:spTree>
    <p:extLst>
      <p:ext uri="{BB962C8B-B14F-4D97-AF65-F5344CB8AC3E}">
        <p14:creationId xmlns:p14="http://schemas.microsoft.com/office/powerpoint/2010/main" val="111722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418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(</a:t>
            </a:r>
            <a:r>
              <a:rPr lang="en-US" sz="3600" b="1" dirty="0" smtClean="0"/>
              <a:t>3 / 5)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67115" y="717821"/>
            <a:ext cx="8823696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Courier"/>
                <a:cs typeface="Courier"/>
              </a:rPr>
              <a:t>First, check that you are in the right folder: </a:t>
            </a:r>
            <a:r>
              <a:rPr lang="en-US" i="1" dirty="0" err="1" smtClean="0">
                <a:latin typeface="Courier"/>
                <a:cs typeface="Courier"/>
              </a:rPr>
              <a:t>tophat_example</a:t>
            </a:r>
            <a:endParaRPr lang="en-US" i="1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$ tophat2 </a:t>
            </a:r>
            <a:r>
              <a:rPr lang="en-US" sz="2400" dirty="0" smtClean="0">
                <a:latin typeface="Courier"/>
                <a:cs typeface="Courier"/>
              </a:rPr>
              <a:t>--mate-inner-</a:t>
            </a:r>
            <a:r>
              <a:rPr lang="en-US" sz="2400" dirty="0" err="1" smtClean="0">
                <a:latin typeface="Courier"/>
                <a:cs typeface="Courier"/>
              </a:rPr>
              <a:t>dist</a:t>
            </a:r>
            <a:r>
              <a:rPr lang="en-US" sz="2400" dirty="0" smtClean="0">
                <a:latin typeface="Courier"/>
                <a:cs typeface="Courier"/>
              </a:rPr>
              <a:t> 500 /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smtClean="0">
                <a:latin typeface="Courier"/>
                <a:cs typeface="Courier"/>
              </a:rPr>
              <a:t>--read-mismatches 0 /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smtClean="0">
                <a:latin typeface="Courier"/>
                <a:cs typeface="Courier"/>
              </a:rPr>
              <a:t>--max-</a:t>
            </a:r>
            <a:r>
              <a:rPr lang="en-US" sz="2400" dirty="0" err="1" smtClean="0">
                <a:latin typeface="Courier"/>
                <a:cs typeface="Courier"/>
              </a:rPr>
              <a:t>multihits</a:t>
            </a:r>
            <a:r>
              <a:rPr lang="en-US" sz="2400" dirty="0" smtClean="0">
                <a:latin typeface="Courier"/>
                <a:cs typeface="Courier"/>
              </a:rPr>
              <a:t> 3 /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smtClean="0">
                <a:latin typeface="Courier"/>
                <a:cs typeface="Courier"/>
              </a:rPr>
              <a:t>--no-discordant /</a:t>
            </a:r>
          </a:p>
          <a:p>
            <a:r>
              <a:rPr lang="en-US" sz="2400" dirty="0" smtClean="0">
                <a:latin typeface="Courier"/>
                <a:cs typeface="Courier"/>
              </a:rPr>
              <a:t>	--no-mixed /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smtClean="0">
                <a:latin typeface="Courier"/>
                <a:cs typeface="Courier"/>
              </a:rPr>
              <a:t>--</a:t>
            </a:r>
            <a:r>
              <a:rPr lang="en-US" sz="2400" dirty="0" err="1" smtClean="0">
                <a:latin typeface="Courier"/>
                <a:cs typeface="Courier"/>
              </a:rPr>
              <a:t>num</a:t>
            </a:r>
            <a:r>
              <a:rPr lang="en-US" sz="2400" dirty="0" smtClean="0">
                <a:latin typeface="Courier"/>
                <a:cs typeface="Courier"/>
              </a:rPr>
              <a:t>-threads 2 /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smtClean="0">
                <a:latin typeface="Courier"/>
                <a:cs typeface="Courier"/>
              </a:rPr>
              <a:t>reference/Athaliana_chr2 /</a:t>
            </a:r>
          </a:p>
          <a:p>
            <a:r>
              <a:rPr lang="en-US" sz="2400" dirty="0" smtClean="0">
                <a:latin typeface="Courier"/>
                <a:cs typeface="Courier"/>
              </a:rPr>
              <a:t>	reads/SRR360147_1.fastq /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smtClean="0">
                <a:latin typeface="Courier"/>
                <a:cs typeface="Courier"/>
              </a:rPr>
              <a:t>reads/SRR360147_2.fastq</a:t>
            </a:r>
          </a:p>
          <a:p>
            <a:endParaRPr lang="en-US" sz="2000" dirty="0">
              <a:latin typeface="Courier"/>
              <a:cs typeface="Courier"/>
            </a:endParaRPr>
          </a:p>
          <a:p>
            <a:r>
              <a:rPr lang="en-US" sz="2400" b="1" u="sng" dirty="0" smtClean="0">
                <a:solidFill>
                  <a:srgbClr val="FF0000"/>
                </a:solidFill>
              </a:rPr>
              <a:t>Aligning the reads takes approx. 8 minutes with 2 threads</a:t>
            </a:r>
          </a:p>
          <a:p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400" dirty="0" err="1" smtClean="0"/>
              <a:t>TopHat</a:t>
            </a:r>
            <a:r>
              <a:rPr lang="en-US" sz="2400" dirty="0" smtClean="0"/>
              <a:t> output files are provided in the </a:t>
            </a:r>
            <a:r>
              <a:rPr lang="en-US" sz="2400" dirty="0" err="1" smtClean="0"/>
              <a:t>tophat_output</a:t>
            </a:r>
            <a:r>
              <a:rPr lang="en-US" sz="2400" dirty="0" smtClean="0"/>
              <a:t> directory if you want to move to the next stage</a:t>
            </a:r>
          </a:p>
        </p:txBody>
      </p:sp>
    </p:spTree>
    <p:extLst>
      <p:ext uri="{BB962C8B-B14F-4D97-AF65-F5344CB8AC3E}">
        <p14:creationId xmlns:p14="http://schemas.microsoft.com/office/powerpoint/2010/main" val="182320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418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 </a:t>
            </a:r>
            <a:r>
              <a:rPr lang="en-US" sz="3600" b="1" dirty="0" smtClean="0"/>
              <a:t>(4 / 5)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65125" y="832052"/>
            <a:ext cx="830841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OUTPUT</a:t>
            </a:r>
            <a:endParaRPr lang="en-US" sz="24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For SAM/BAM specification see </a:t>
            </a:r>
            <a:r>
              <a:rPr lang="en-US" sz="2000" dirty="0" smtClean="0">
                <a:hlinkClick r:id="rId2"/>
              </a:rPr>
              <a:t>http://samtools.sourceforge.net/SAMv1.pdf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BED files define an annotation track in a browser, the specification can be found at </a:t>
            </a:r>
            <a:r>
              <a:rPr lang="en-US" sz="2000" dirty="0" smtClean="0">
                <a:hlinkClick r:id="rId3"/>
              </a:rPr>
              <a:t>http://genome.ucsc.edu/FAQ/FAQformat.html#format1</a:t>
            </a:r>
            <a:endParaRPr lang="en-US" sz="20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365125" y="1629342"/>
          <a:ext cx="8248896" cy="2773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4448"/>
                <a:gridCol w="41244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"/>
                          <a:cs typeface="Courier"/>
                        </a:rPr>
                        <a:t>accepted_hits.bam</a:t>
                      </a:r>
                      <a:endParaRPr lang="en-US" sz="2000" b="1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Aligned reads in BAM format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Courier"/>
                          <a:cs typeface="Courier"/>
                        </a:rPr>
                        <a:t>unmapped.bam</a:t>
                      </a:r>
                      <a:endParaRPr lang="en-US" sz="20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Unmapped reads in BAM format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"/>
                          <a:cs typeface="Courier"/>
                        </a:rPr>
                        <a:t>align_summary.txt</a:t>
                      </a:r>
                      <a:endParaRPr lang="en-US" sz="2000" b="1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Summary of read alignments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Courier"/>
                          <a:cs typeface="Courier"/>
                        </a:rPr>
                        <a:t>deletions.bed</a:t>
                      </a:r>
                      <a:endParaRPr lang="en-US" sz="20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Deletions reported by </a:t>
                      </a:r>
                      <a:r>
                        <a:rPr lang="en-US" sz="2000" dirty="0" err="1" smtClean="0"/>
                        <a:t>TopHat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Courier"/>
                          <a:cs typeface="Courier"/>
                        </a:rPr>
                        <a:t>insertions.bed</a:t>
                      </a:r>
                      <a:endParaRPr lang="en-US" sz="20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Insertions reported by </a:t>
                      </a:r>
                      <a:r>
                        <a:rPr lang="en-US" sz="2000" dirty="0" err="1" smtClean="0"/>
                        <a:t>TopHat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Courier"/>
                          <a:cs typeface="Courier"/>
                        </a:rPr>
                        <a:t>junctions.bed</a:t>
                      </a:r>
                      <a:endParaRPr lang="en-US" sz="20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Splice junctions reported by </a:t>
                      </a:r>
                      <a:r>
                        <a:rPr lang="en-US" sz="2000" dirty="0" err="1" smtClean="0"/>
                        <a:t>TopHat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Courier"/>
                          <a:cs typeface="Courier"/>
                        </a:rPr>
                        <a:t>prep_reads.info</a:t>
                      </a:r>
                      <a:endParaRPr lang="en-US" sz="20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Details about the reads</a:t>
                      </a:r>
                      <a:r>
                        <a:rPr lang="en-US" sz="2000" baseline="0" dirty="0" smtClean="0"/>
                        <a:t> being mapped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1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418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 </a:t>
            </a:r>
            <a:r>
              <a:rPr lang="en-US" sz="3600" b="1" dirty="0" smtClean="0"/>
              <a:t>(5 / 5)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56709" y="1487393"/>
            <a:ext cx="8633671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dirty="0" smtClean="0">
                <a:latin typeface="Courier"/>
                <a:cs typeface="Courier"/>
              </a:rPr>
              <a:t>cat </a:t>
            </a:r>
            <a:r>
              <a:rPr lang="en-US" dirty="0" err="1" smtClean="0">
                <a:latin typeface="Courier"/>
                <a:cs typeface="Courier"/>
              </a:rPr>
              <a:t>align_summary.txt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Left reads:</a:t>
            </a:r>
          </a:p>
          <a:p>
            <a:r>
              <a:rPr lang="en-US" dirty="0" smtClean="0">
                <a:latin typeface="Courier"/>
                <a:cs typeface="Courier"/>
              </a:rPr>
              <a:t>               Input:    397289</a:t>
            </a:r>
          </a:p>
          <a:p>
            <a:r>
              <a:rPr lang="en-US" dirty="0" smtClean="0">
                <a:latin typeface="Courier"/>
                <a:cs typeface="Courier"/>
              </a:rPr>
              <a:t>              Mapped:    268353 (67.5% of input)</a:t>
            </a:r>
          </a:p>
          <a:p>
            <a:r>
              <a:rPr lang="en-US" dirty="0" smtClean="0">
                <a:latin typeface="Courier"/>
                <a:cs typeface="Courier"/>
              </a:rPr>
              <a:t>            of these:      4999 ( 1.9%) have multiple alignments (15 have &gt;3)</a:t>
            </a:r>
          </a:p>
          <a:p>
            <a:r>
              <a:rPr lang="en-US" dirty="0" smtClean="0">
                <a:latin typeface="Courier"/>
                <a:cs typeface="Courier"/>
              </a:rPr>
              <a:t>Right reads:</a:t>
            </a:r>
          </a:p>
          <a:p>
            <a:r>
              <a:rPr lang="en-US" dirty="0" smtClean="0">
                <a:latin typeface="Courier"/>
                <a:cs typeface="Courier"/>
              </a:rPr>
              <a:t>               Input:    394562</a:t>
            </a:r>
          </a:p>
          <a:p>
            <a:r>
              <a:rPr lang="en-US" dirty="0" smtClean="0">
                <a:latin typeface="Courier"/>
                <a:cs typeface="Courier"/>
              </a:rPr>
              <a:t>              Mapped:    265626 (67.3% of input)</a:t>
            </a:r>
          </a:p>
          <a:p>
            <a:r>
              <a:rPr lang="en-US" dirty="0" smtClean="0">
                <a:latin typeface="Courier"/>
                <a:cs typeface="Courier"/>
              </a:rPr>
              <a:t>            of these:      5045 ( 1.9%) have multiple alignments (7 have &gt;3)</a:t>
            </a:r>
          </a:p>
          <a:p>
            <a:r>
              <a:rPr lang="en-US" dirty="0" smtClean="0">
                <a:latin typeface="Courier"/>
                <a:cs typeface="Courier"/>
              </a:rPr>
              <a:t>67.4% overall read alignment rate.</a:t>
            </a: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Aligned pairs:    204296</a:t>
            </a:r>
          </a:p>
          <a:p>
            <a:r>
              <a:rPr lang="en-US" dirty="0" smtClean="0">
                <a:latin typeface="Courier"/>
                <a:cs typeface="Courier"/>
              </a:rPr>
              <a:t>     of these:       805 ( 0.4%) have multiple alignments</a:t>
            </a:r>
          </a:p>
          <a:p>
            <a:r>
              <a:rPr lang="en-US" dirty="0" smtClean="0">
                <a:latin typeface="Courier"/>
                <a:cs typeface="Courier"/>
              </a:rPr>
              <a:t>          and:        40 ( 0.0%) are discordant alignments</a:t>
            </a:r>
          </a:p>
          <a:p>
            <a:r>
              <a:rPr lang="en-US" dirty="0" smtClean="0">
                <a:latin typeface="Courier"/>
                <a:cs typeface="Courier"/>
              </a:rPr>
              <a:t>51.8% concordant pair alignment rate.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6709" y="735233"/>
            <a:ext cx="8199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Check the alignment summary file. What percentage of your reads align concordantly?</a:t>
            </a:r>
          </a:p>
        </p:txBody>
      </p:sp>
    </p:spTree>
    <p:extLst>
      <p:ext uri="{BB962C8B-B14F-4D97-AF65-F5344CB8AC3E}">
        <p14:creationId xmlns:p14="http://schemas.microsoft.com/office/powerpoint/2010/main" val="193916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Visualize </a:t>
            </a:r>
            <a:r>
              <a:rPr lang="en-US" sz="2800" smtClean="0">
                <a:solidFill>
                  <a:srgbClr val="FF0000"/>
                </a:solidFill>
              </a:rPr>
              <a:t>the alignments </a:t>
            </a:r>
            <a:r>
              <a:rPr lang="en-US" sz="2800" dirty="0" smtClean="0">
                <a:solidFill>
                  <a:srgbClr val="FF0000"/>
                </a:solidFill>
              </a:rPr>
              <a:t>with Tablet (</a:t>
            </a:r>
            <a:r>
              <a:rPr lang="en-US" sz="2800" dirty="0">
                <a:solidFill>
                  <a:srgbClr val="FF0000"/>
                </a:solidFill>
              </a:rPr>
              <a:t>https://</a:t>
            </a:r>
            <a:r>
              <a:rPr lang="en-US" sz="2800" dirty="0" err="1">
                <a:solidFill>
                  <a:srgbClr val="FF0000"/>
                </a:solidFill>
              </a:rPr>
              <a:t>ics.hutton.ac.uk</a:t>
            </a:r>
            <a:r>
              <a:rPr lang="en-US" sz="2800" dirty="0">
                <a:solidFill>
                  <a:srgbClr val="FF0000"/>
                </a:solidFill>
              </a:rPr>
              <a:t>/</a:t>
            </a:r>
            <a:r>
              <a:rPr lang="en-US" sz="2800" b="1" dirty="0">
                <a:solidFill>
                  <a:srgbClr val="FF0000"/>
                </a:solidFill>
              </a:rPr>
              <a:t>tablet</a:t>
            </a:r>
            <a:r>
              <a:rPr lang="en-US" sz="2800" dirty="0">
                <a:solidFill>
                  <a:srgbClr val="FF0000"/>
                </a:solidFill>
              </a:rPr>
              <a:t>/</a:t>
            </a:r>
            <a:r>
              <a:rPr lang="en-US" sz="2800" dirty="0" smtClean="0">
                <a:solidFill>
                  <a:srgbClr val="FF0000"/>
                </a:solidFill>
              </a:rPr>
              <a:t>)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6860"/>
            <a:ext cx="9144000" cy="3257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40" y="0"/>
            <a:ext cx="3274060" cy="223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97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FASTQ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3646" y="3194744"/>
            <a:ext cx="7064022" cy="3225800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@HWI-ST790:234:D0W8BACXX:1:1101:1792:2000 1:N:0:GCCAA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  <a:latin typeface="Courier New"/>
                <a:cs typeface="Courier New"/>
              </a:rPr>
              <a:t>ACNATTAACAACCTTGGTGTTCAGCATGAGAACTTATCTGCAGCTGAGTCTCGTATCCGTGACG</a:t>
            </a: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+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CC#4ADDFHHHHHIIIIEGHIIIIIIIIIIGIIIIIIIIIIIIIIIIIDGHHIDHHIII6@</a:t>
            </a:r>
            <a:r>
              <a:rPr lang="en-US" sz="1400" dirty="0" smtClean="0">
                <a:latin typeface="Courier New"/>
                <a:cs typeface="Courier New"/>
              </a:rPr>
              <a:t>FGI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@HWI-ST790:234:D0W8BACXX:1:1101:2592:1999 1:N:0:GCCAA</a:t>
            </a: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CTNGAATGCAGGTAGAATACATCTCCCGGATAAGCCTCGCGGCCCCCGGGGCGGGGGGGGAGAG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:=#44AA?:&lt;DFFE&gt;FED?3A&lt;EHH&gt;FIF?ADGCGBA?D########################</a:t>
            </a:r>
            <a:r>
              <a:rPr lang="en-US" sz="1400" dirty="0" smtClean="0">
                <a:latin typeface="Courier New"/>
                <a:cs typeface="Courier New"/>
              </a:rPr>
              <a:t>#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@HWI-ST790:234:D0W8BACXX:1:1101:4221:1999 1:N:0:GCCAA</a:t>
            </a: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GGNAAATACGAAAGATAAGCTACGCAAGAAACGAAGGATTACTGCGAAAGGCTGCGATGCGGCA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@@#4=BDDFDFHDIIBGIHHHIGGIIIBHHIF=ABB@?B&lt;DE@BF&lt;FHH@@EHACD&lt;B3=8@:</a:t>
            </a:r>
            <a:r>
              <a:rPr lang="en-US" sz="1400" dirty="0" smtClean="0">
                <a:latin typeface="Courier New"/>
                <a:cs typeface="Courier New"/>
              </a:rPr>
              <a:t>B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7554" y="3159654"/>
            <a:ext cx="90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Read ID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890" y="3396722"/>
            <a:ext cx="1096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Sequence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9887" y="3890609"/>
            <a:ext cx="859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Quality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058333" y="4106321"/>
            <a:ext cx="790222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69622" y="3623721"/>
            <a:ext cx="790222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066800" y="3366899"/>
            <a:ext cx="790222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4 lines per read</a:t>
            </a:r>
          </a:p>
          <a:p>
            <a:r>
              <a:rPr lang="en-US" dirty="0" smtClean="0"/>
              <a:t>Stores sequence and quality</a:t>
            </a:r>
          </a:p>
        </p:txBody>
      </p:sp>
    </p:spTree>
    <p:extLst>
      <p:ext uri="{BB962C8B-B14F-4D97-AF65-F5344CB8AC3E}">
        <p14:creationId xmlns:p14="http://schemas.microsoft.com/office/powerpoint/2010/main" val="185536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 reads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51" y="1763887"/>
            <a:ext cx="2487049" cy="46213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639" y="1411110"/>
            <a:ext cx="3286086" cy="50376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83553" y="499910"/>
            <a:ext cx="5517907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Illumina</a:t>
            </a:r>
            <a:r>
              <a:rPr lang="en-US" sz="4000" dirty="0" smtClean="0"/>
              <a:t> Paired reads (PE)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1523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5418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 What is mapping?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1734" y="714399"/>
            <a:ext cx="86021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Place a read or </a:t>
            </a:r>
            <a:r>
              <a:rPr lang="en-US" sz="3200" u="sng" dirty="0" smtClean="0"/>
              <a:t>pair</a:t>
            </a:r>
            <a:r>
              <a:rPr lang="en-US" sz="3200" dirty="0" smtClean="0"/>
              <a:t> of reads in their original position in the reference sequence </a:t>
            </a:r>
            <a:endParaRPr lang="en-US" sz="3200" u="sng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3537" b="28327"/>
          <a:stretch/>
        </p:blipFill>
        <p:spPr>
          <a:xfrm>
            <a:off x="321734" y="2012902"/>
            <a:ext cx="8602133" cy="361319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0500" y="2171700"/>
            <a:ext cx="8864600" cy="3784600"/>
            <a:chOff x="190500" y="2171700"/>
            <a:chExt cx="8864600" cy="3784600"/>
          </a:xfrm>
        </p:grpSpPr>
        <p:sp>
          <p:nvSpPr>
            <p:cNvPr id="9" name="Rectangle 8"/>
            <p:cNvSpPr/>
            <p:nvPr/>
          </p:nvSpPr>
          <p:spPr>
            <a:xfrm>
              <a:off x="190500" y="2171700"/>
              <a:ext cx="2794000" cy="3784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130800" y="2171700"/>
              <a:ext cx="3924300" cy="3784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38400" y="2413000"/>
              <a:ext cx="3924300" cy="3543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00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5418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 What is mapping?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1734" y="714399"/>
            <a:ext cx="86021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We could align the reads to the reference using “classic” aligners…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…but we need new tools to handle the massive quantity of data produced by NGS platforms.</a:t>
            </a:r>
            <a:endParaRPr lang="en-US" sz="3200" u="sng" dirty="0" smtClean="0"/>
          </a:p>
        </p:txBody>
      </p:sp>
      <p:pic>
        <p:nvPicPr>
          <p:cNvPr id="5" name="Picture 4" descr="Screen Shot 2013-12-02 at 17.22.3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" b="6117"/>
          <a:stretch/>
        </p:blipFill>
        <p:spPr>
          <a:xfrm>
            <a:off x="795623" y="2776502"/>
            <a:ext cx="6019800" cy="3442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16323" y="5768648"/>
            <a:ext cx="208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http://bioinf.scri.ac.uk/tablet</a:t>
            </a:r>
            <a:r>
              <a:rPr lang="en-US" sz="1200" dirty="0" smtClean="0">
                <a:hlinkClick r:id="rId3"/>
              </a:rPr>
              <a:t>/</a:t>
            </a:r>
            <a:endParaRPr lang="en-US" sz="1200" dirty="0" smtClean="0"/>
          </a:p>
          <a:p>
            <a:r>
              <a:rPr lang="en-US" sz="1200" dirty="0" smtClean="0"/>
              <a:t>(Open source)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489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5418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 What is mapping?</a:t>
            </a:r>
            <a:endParaRPr lang="en-US" sz="3600" b="1" dirty="0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237704" y="5361451"/>
            <a:ext cx="4392488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5710312" y="3633259"/>
            <a:ext cx="1152128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4126136" y="3849283"/>
            <a:ext cx="1512168" cy="1224136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ys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6862440" y="3849283"/>
            <a:ext cx="1152128" cy="1224136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ys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165696" y="4641371"/>
            <a:ext cx="3528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TRANSCRIPTOME</a:t>
            </a:r>
            <a:endParaRPr lang="en-US" sz="3000" dirty="0"/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7438504" y="5361451"/>
            <a:ext cx="158417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821880" y="5505467"/>
            <a:ext cx="28083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i="1" dirty="0" smtClean="0"/>
              <a:t>transcript A</a:t>
            </a:r>
            <a:endParaRPr lang="en-US" sz="30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6862440" y="5505467"/>
            <a:ext cx="22322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i="1" dirty="0" smtClean="0"/>
              <a:t>transcript B</a:t>
            </a:r>
            <a:endParaRPr lang="en-US" sz="3000" i="1" dirty="0"/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93688" y="2682816"/>
            <a:ext cx="9073008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>
            <a:off x="5566296" y="954624"/>
            <a:ext cx="1152128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H="1">
            <a:off x="3046016" y="1170648"/>
            <a:ext cx="2448272" cy="1224136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ys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6718424" y="1170648"/>
            <a:ext cx="1152128" cy="1224136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ys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 flipH="1">
            <a:off x="5998344" y="1170648"/>
            <a:ext cx="72008" cy="1224136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ys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TextBox 23"/>
          <p:cNvSpPr txBox="1"/>
          <p:nvPr/>
        </p:nvSpPr>
        <p:spPr>
          <a:xfrm>
            <a:off x="165696" y="1962736"/>
            <a:ext cx="19442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/>
              <a:t>GENOME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22214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58232" y="399389"/>
            <a:ext cx="8758767" cy="15282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An accurate placement of the reads is crucial in most of the NGS workflows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5418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Why…?</a:t>
            </a:r>
            <a:endParaRPr lang="en-US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15807" y="1569528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err="1" smtClean="0"/>
              <a:t>Transcriptome</a:t>
            </a:r>
            <a:r>
              <a:rPr lang="en-US" sz="2800" dirty="0" smtClean="0"/>
              <a:t> assembly</a:t>
            </a:r>
            <a:endParaRPr lang="en-US" sz="2800" dirty="0"/>
          </a:p>
        </p:txBody>
      </p:sp>
      <p:grpSp>
        <p:nvGrpSpPr>
          <p:cNvPr id="95" name="Group 94"/>
          <p:cNvGrpSpPr/>
          <p:nvPr/>
        </p:nvGrpSpPr>
        <p:grpSpPr>
          <a:xfrm>
            <a:off x="5806" y="2762522"/>
            <a:ext cx="4518577" cy="3426089"/>
            <a:chOff x="105035" y="1386208"/>
            <a:chExt cx="4329683" cy="3282865"/>
          </a:xfrm>
        </p:grpSpPr>
        <p:grpSp>
          <p:nvGrpSpPr>
            <p:cNvPr id="96" name="Group 95"/>
            <p:cNvGrpSpPr/>
            <p:nvPr/>
          </p:nvGrpSpPr>
          <p:grpSpPr>
            <a:xfrm>
              <a:off x="105035" y="1395756"/>
              <a:ext cx="4329683" cy="3273317"/>
              <a:chOff x="171875" y="1395756"/>
              <a:chExt cx="4019971" cy="3039169"/>
            </a:xfrm>
          </p:grpSpPr>
          <p:pic>
            <p:nvPicPr>
              <p:cNvPr id="100" name="Picture 99" descr="nbt.1915-F1.gi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32" t="16150" r="25459" b="62589"/>
              <a:stretch/>
            </p:blipFill>
            <p:spPr>
              <a:xfrm>
                <a:off x="171875" y="1395756"/>
                <a:ext cx="4019971" cy="1650122"/>
              </a:xfrm>
              <a:prstGeom prst="rect">
                <a:avLst/>
              </a:prstGeom>
            </p:spPr>
          </p:pic>
          <p:pic>
            <p:nvPicPr>
              <p:cNvPr id="101" name="Picture 100" descr="nbt.1915-F1.gi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32" t="44428" r="25459" b="38044"/>
              <a:stretch/>
            </p:blipFill>
            <p:spPr>
              <a:xfrm>
                <a:off x="171875" y="3074524"/>
                <a:ext cx="4019971" cy="1360401"/>
              </a:xfrm>
              <a:prstGeom prst="rect">
                <a:avLst/>
              </a:prstGeom>
            </p:spPr>
          </p:pic>
        </p:grpSp>
        <p:sp>
          <p:nvSpPr>
            <p:cNvPr id="97" name="Rectangle 96"/>
            <p:cNvSpPr/>
            <p:nvPr/>
          </p:nvSpPr>
          <p:spPr>
            <a:xfrm>
              <a:off x="2091148" y="1386208"/>
              <a:ext cx="305556" cy="246536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090770" y="3173009"/>
              <a:ext cx="305556" cy="246536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301293" y="2809806"/>
              <a:ext cx="416703" cy="394056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1994890" y="6110129"/>
            <a:ext cx="2813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</a:rPr>
              <a:t>Grabherr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 et al (2011) Nat Biotech 29:644-652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483068" y="2087111"/>
            <a:ext cx="16411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FF0000"/>
                </a:solidFill>
              </a:rPr>
              <a:t>De novo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(trinity)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513214" y="2045154"/>
            <a:ext cx="33199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Genome-guided</a:t>
            </a:r>
          </a:p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(</a:t>
            </a:r>
            <a:r>
              <a:rPr lang="en-US" sz="3200" dirty="0" err="1" smtClean="0">
                <a:solidFill>
                  <a:srgbClr val="FF0000"/>
                </a:solidFill>
              </a:rPr>
              <a:t>tophat</a:t>
            </a:r>
            <a:r>
              <a:rPr lang="en-US" sz="3200" dirty="0" smtClean="0">
                <a:solidFill>
                  <a:srgbClr val="FF0000"/>
                </a:solidFill>
              </a:rPr>
              <a:t> + cufflinks)</a:t>
            </a:r>
            <a:endParaRPr lang="en-US" sz="3200" dirty="0">
              <a:solidFill>
                <a:srgbClr val="FF0000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4710089" y="3199209"/>
            <a:ext cx="4344737" cy="2433540"/>
            <a:chOff x="4686557" y="2425548"/>
            <a:chExt cx="4344737" cy="2433540"/>
          </a:xfrm>
        </p:grpSpPr>
        <p:grpSp>
          <p:nvGrpSpPr>
            <p:cNvPr id="106" name="Group 105"/>
            <p:cNvGrpSpPr/>
            <p:nvPr/>
          </p:nvGrpSpPr>
          <p:grpSpPr>
            <a:xfrm>
              <a:off x="4713293" y="2526219"/>
              <a:ext cx="4318001" cy="2332869"/>
              <a:chOff x="4698999" y="2576385"/>
              <a:chExt cx="4318001" cy="2332869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 rotWithShape="1">
              <a:blip r:embed="rId3"/>
              <a:srcRect l="6902" t="7916" r="47265" b="42493"/>
              <a:stretch/>
            </p:blipFill>
            <p:spPr>
              <a:xfrm>
                <a:off x="4826000" y="2864461"/>
                <a:ext cx="4191000" cy="1902341"/>
              </a:xfrm>
              <a:prstGeom prst="rect">
                <a:avLst/>
              </a:prstGeom>
            </p:spPr>
          </p:pic>
          <p:sp>
            <p:nvSpPr>
              <p:cNvPr id="113" name="Rectangle 112"/>
              <p:cNvSpPr/>
              <p:nvPr/>
            </p:nvSpPr>
            <p:spPr>
              <a:xfrm>
                <a:off x="8529570" y="2638237"/>
                <a:ext cx="487430" cy="1295623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378017" y="3403225"/>
                <a:ext cx="487430" cy="291559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4825999" y="2576385"/>
                <a:ext cx="859693" cy="937355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4826000" y="3332323"/>
                <a:ext cx="676310" cy="419749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6588550" y="4468562"/>
                <a:ext cx="69364" cy="85189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6597715" y="4506386"/>
                <a:ext cx="69364" cy="85189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5502124" y="4444696"/>
                <a:ext cx="45719" cy="15642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5482642" y="4453876"/>
                <a:ext cx="45719" cy="15642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4698999" y="4746346"/>
                <a:ext cx="4318001" cy="16290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4686557" y="2425548"/>
              <a:ext cx="4318001" cy="210061"/>
              <a:chOff x="4797352" y="1938286"/>
              <a:chExt cx="4318001" cy="210061"/>
            </a:xfrm>
          </p:grpSpPr>
          <p:cxnSp>
            <p:nvCxnSpPr>
              <p:cNvPr id="108" name="Straight Connector 107"/>
              <p:cNvCxnSpPr/>
              <p:nvPr/>
            </p:nvCxnSpPr>
            <p:spPr>
              <a:xfrm>
                <a:off x="4797352" y="2044905"/>
                <a:ext cx="4318001" cy="0"/>
              </a:xfrm>
              <a:prstGeom prst="line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109" name="Rectangle 108"/>
              <p:cNvSpPr/>
              <p:nvPr/>
            </p:nvSpPr>
            <p:spPr>
              <a:xfrm>
                <a:off x="5022576" y="1938286"/>
                <a:ext cx="1403647" cy="21006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804013" y="1939874"/>
                <a:ext cx="653462" cy="20847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734103" y="1939874"/>
                <a:ext cx="993337" cy="20847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22" name="Straight Connector 121"/>
          <p:cNvCxnSpPr/>
          <p:nvPr/>
        </p:nvCxnSpPr>
        <p:spPr>
          <a:xfrm>
            <a:off x="4559881" y="2167452"/>
            <a:ext cx="16944" cy="41472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6447023" y="6096988"/>
            <a:ext cx="2813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</a:rPr>
              <a:t>Bao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 et al (2013) Bioinformatics 29(10):1250-1259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02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2" grpId="0"/>
      <p:bldP spid="103" grpId="0"/>
      <p:bldP spid="104" grpId="0"/>
      <p:bldP spid="1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154692" y="4597493"/>
            <a:ext cx="8387999" cy="25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58232" y="630765"/>
            <a:ext cx="8758767" cy="15282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An accurate placement of the reads is crucial in most of the NGS workflows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5418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Why…?</a:t>
            </a:r>
            <a:endParaRPr lang="en-US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15807" y="1927624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Genome sequencing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134195" y="3377907"/>
            <a:ext cx="1308100" cy="2540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12928" y="3377907"/>
            <a:ext cx="1593850" cy="2540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11292" y="3377907"/>
            <a:ext cx="1150223" cy="2540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30132" y="3377907"/>
            <a:ext cx="1308100" cy="2540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19232" y="3377907"/>
            <a:ext cx="927100" cy="2540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930437" y="3266643"/>
            <a:ext cx="1427288" cy="0"/>
            <a:chOff x="1504878" y="3105509"/>
            <a:chExt cx="1427288" cy="0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2572166" y="3105509"/>
              <a:ext cx="36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1504878" y="3105509"/>
              <a:ext cx="3517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856642" y="3105509"/>
              <a:ext cx="715524" cy="0"/>
            </a:xfrm>
            <a:prstGeom prst="line">
              <a:avLst/>
            </a:prstGeom>
            <a:ln w="6350" cmpd="sng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047871" y="3266643"/>
            <a:ext cx="1427288" cy="0"/>
            <a:chOff x="1504878" y="3105509"/>
            <a:chExt cx="1427288" cy="0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2572166" y="3105509"/>
              <a:ext cx="36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1504878" y="3105509"/>
              <a:ext cx="3517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856642" y="3105509"/>
              <a:ext cx="715524" cy="0"/>
            </a:xfrm>
            <a:prstGeom prst="line">
              <a:avLst/>
            </a:prstGeom>
            <a:ln w="6350" cmpd="sng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5101236" y="3130903"/>
            <a:ext cx="1427288" cy="0"/>
            <a:chOff x="1504878" y="3105509"/>
            <a:chExt cx="1427288" cy="0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2572166" y="3105509"/>
              <a:ext cx="36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1504878" y="3105509"/>
              <a:ext cx="3517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856642" y="3105509"/>
              <a:ext cx="715524" cy="0"/>
            </a:xfrm>
            <a:prstGeom prst="line">
              <a:avLst/>
            </a:prstGeom>
            <a:ln w="6350" cmpd="sng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917936" y="2982801"/>
            <a:ext cx="1427288" cy="0"/>
            <a:chOff x="1504878" y="3105509"/>
            <a:chExt cx="1427288" cy="0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2572166" y="3105509"/>
              <a:ext cx="36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1504878" y="3105509"/>
              <a:ext cx="3517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856642" y="3105509"/>
              <a:ext cx="715524" cy="0"/>
            </a:xfrm>
            <a:prstGeom prst="line">
              <a:avLst/>
            </a:prstGeom>
            <a:ln w="6350" cmpd="sng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6822551" y="3266643"/>
            <a:ext cx="1427288" cy="0"/>
            <a:chOff x="1504878" y="3105509"/>
            <a:chExt cx="1427288" cy="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2572166" y="3105509"/>
              <a:ext cx="36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1504878" y="3105509"/>
              <a:ext cx="3517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856642" y="3105509"/>
              <a:ext cx="715524" cy="0"/>
            </a:xfrm>
            <a:prstGeom prst="line">
              <a:avLst/>
            </a:prstGeom>
            <a:ln w="6350" cmpd="sng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6697456" y="3130903"/>
            <a:ext cx="1427288" cy="0"/>
            <a:chOff x="1504878" y="3105509"/>
            <a:chExt cx="1427288" cy="0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2572166" y="3105509"/>
              <a:ext cx="36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1504878" y="3105509"/>
              <a:ext cx="3517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856642" y="3105509"/>
              <a:ext cx="715524" cy="0"/>
            </a:xfrm>
            <a:prstGeom prst="line">
              <a:avLst/>
            </a:prstGeom>
            <a:ln w="6350" cmpd="sng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6822551" y="2984491"/>
            <a:ext cx="1427288" cy="0"/>
            <a:chOff x="1504878" y="3105509"/>
            <a:chExt cx="1427288" cy="0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2572166" y="3105509"/>
              <a:ext cx="36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>
              <a:off x="1504878" y="3105509"/>
              <a:ext cx="3517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856642" y="3105509"/>
              <a:ext cx="715524" cy="0"/>
            </a:xfrm>
            <a:prstGeom prst="line">
              <a:avLst/>
            </a:prstGeom>
            <a:ln w="6350" cmpd="sng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3027942" y="3266643"/>
            <a:ext cx="1427288" cy="0"/>
            <a:chOff x="1504878" y="3105509"/>
            <a:chExt cx="1427288" cy="0"/>
          </a:xfrm>
        </p:grpSpPr>
        <p:cxnSp>
          <p:nvCxnSpPr>
            <p:cNvPr id="50" name="Straight Arrow Connector 49"/>
            <p:cNvCxnSpPr/>
            <p:nvPr/>
          </p:nvCxnSpPr>
          <p:spPr>
            <a:xfrm>
              <a:off x="2572166" y="3105509"/>
              <a:ext cx="36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>
              <a:off x="1504878" y="3105509"/>
              <a:ext cx="3517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856642" y="3105509"/>
              <a:ext cx="715524" cy="0"/>
            </a:xfrm>
            <a:prstGeom prst="line">
              <a:avLst/>
            </a:prstGeom>
            <a:ln w="6350" cmpd="sng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1047834" y="3109173"/>
            <a:ext cx="1427288" cy="0"/>
            <a:chOff x="1504878" y="3105509"/>
            <a:chExt cx="1427288" cy="0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2572166" y="3105509"/>
              <a:ext cx="36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>
              <a:off x="1504878" y="3105509"/>
              <a:ext cx="3517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1856642" y="3105509"/>
              <a:ext cx="715524" cy="0"/>
            </a:xfrm>
            <a:prstGeom prst="line">
              <a:avLst/>
            </a:prstGeom>
            <a:ln w="6350" cmpd="sng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869369" y="2973819"/>
            <a:ext cx="1427288" cy="0"/>
            <a:chOff x="1504878" y="3105509"/>
            <a:chExt cx="1427288" cy="0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2572166" y="3105509"/>
              <a:ext cx="36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>
              <a:off x="1504878" y="3105509"/>
              <a:ext cx="3517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856642" y="3105509"/>
              <a:ext cx="715524" cy="0"/>
            </a:xfrm>
            <a:prstGeom prst="line">
              <a:avLst/>
            </a:prstGeom>
            <a:ln w="6350" cmpd="sng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015915" y="2826103"/>
            <a:ext cx="1427288" cy="0"/>
            <a:chOff x="1504878" y="3105509"/>
            <a:chExt cx="1427288" cy="0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2572166" y="3105509"/>
              <a:ext cx="36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>
              <a:off x="1504878" y="3105509"/>
              <a:ext cx="3517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856642" y="3105509"/>
              <a:ext cx="715524" cy="0"/>
            </a:xfrm>
            <a:prstGeom prst="line">
              <a:avLst/>
            </a:prstGeom>
            <a:ln w="6350" cmpd="sng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3124200" y="3785934"/>
            <a:ext cx="2014303" cy="0"/>
            <a:chOff x="3124200" y="3785934"/>
            <a:chExt cx="2014303" cy="0"/>
          </a:xfrm>
        </p:grpSpPr>
        <p:cxnSp>
          <p:nvCxnSpPr>
            <p:cNvPr id="72" name="Straight Arrow Connector 71"/>
            <p:cNvCxnSpPr/>
            <p:nvPr/>
          </p:nvCxnSpPr>
          <p:spPr>
            <a:xfrm>
              <a:off x="4778503" y="3785934"/>
              <a:ext cx="36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H="1">
              <a:off x="3124200" y="3785934"/>
              <a:ext cx="3517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475964" y="3785934"/>
              <a:ext cx="1441972" cy="0"/>
            </a:xfrm>
            <a:prstGeom prst="line">
              <a:avLst/>
            </a:prstGeom>
            <a:ln w="6350" cmpd="sng">
              <a:prstDash val="sysDash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3027942" y="3949006"/>
            <a:ext cx="2014303" cy="0"/>
            <a:chOff x="3124200" y="3785934"/>
            <a:chExt cx="2014303" cy="0"/>
          </a:xfrm>
        </p:grpSpPr>
        <p:cxnSp>
          <p:nvCxnSpPr>
            <p:cNvPr id="78" name="Straight Arrow Connector 77"/>
            <p:cNvCxnSpPr/>
            <p:nvPr/>
          </p:nvCxnSpPr>
          <p:spPr>
            <a:xfrm>
              <a:off x="4778503" y="3785934"/>
              <a:ext cx="36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H="1">
              <a:off x="3124200" y="3785934"/>
              <a:ext cx="3517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475964" y="3785934"/>
              <a:ext cx="1441972" cy="0"/>
            </a:xfrm>
            <a:prstGeom prst="line">
              <a:avLst/>
            </a:prstGeom>
            <a:ln w="6350" cmpd="sng">
              <a:prstDash val="sysDash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6299500" y="3785934"/>
            <a:ext cx="2014303" cy="0"/>
            <a:chOff x="3124200" y="3785934"/>
            <a:chExt cx="2014303" cy="0"/>
          </a:xfrm>
        </p:grpSpPr>
        <p:cxnSp>
          <p:nvCxnSpPr>
            <p:cNvPr id="82" name="Straight Arrow Connector 81"/>
            <p:cNvCxnSpPr/>
            <p:nvPr/>
          </p:nvCxnSpPr>
          <p:spPr>
            <a:xfrm>
              <a:off x="4778503" y="3785934"/>
              <a:ext cx="36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H="1">
              <a:off x="3124200" y="3785934"/>
              <a:ext cx="3517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3475964" y="3785934"/>
              <a:ext cx="1441972" cy="0"/>
            </a:xfrm>
            <a:prstGeom prst="line">
              <a:avLst/>
            </a:prstGeom>
            <a:ln w="6350" cmpd="sng">
              <a:prstDash val="sysDash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392446" y="3775682"/>
            <a:ext cx="2014303" cy="0"/>
            <a:chOff x="3124200" y="3785934"/>
            <a:chExt cx="2014303" cy="0"/>
          </a:xfrm>
        </p:grpSpPr>
        <p:cxnSp>
          <p:nvCxnSpPr>
            <p:cNvPr id="86" name="Straight Arrow Connector 85"/>
            <p:cNvCxnSpPr/>
            <p:nvPr/>
          </p:nvCxnSpPr>
          <p:spPr>
            <a:xfrm>
              <a:off x="4778503" y="3785934"/>
              <a:ext cx="36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flipH="1">
              <a:off x="3124200" y="3785934"/>
              <a:ext cx="3517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3475964" y="3785934"/>
              <a:ext cx="1441972" cy="0"/>
            </a:xfrm>
            <a:prstGeom prst="line">
              <a:avLst/>
            </a:prstGeom>
            <a:ln w="6350" cmpd="sng">
              <a:prstDash val="sysDash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9" name="Rectangle 88"/>
          <p:cNvSpPr/>
          <p:nvPr/>
        </p:nvSpPr>
        <p:spPr>
          <a:xfrm>
            <a:off x="154693" y="4597493"/>
            <a:ext cx="1308100" cy="2540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933426" y="4597493"/>
            <a:ext cx="1593850" cy="2540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631790" y="4597493"/>
            <a:ext cx="1150223" cy="2540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950630" y="4597493"/>
            <a:ext cx="1308100" cy="2540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7639730" y="4597493"/>
            <a:ext cx="927100" cy="2540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4049660" y="2717942"/>
            <a:ext cx="405570" cy="391231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1657</TotalTime>
  <Words>1048</Words>
  <Application>Microsoft Macintosh PowerPoint</Application>
  <PresentationFormat>On-screen Show (4:3)</PresentationFormat>
  <Paragraphs>286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Calibri</vt:lpstr>
      <vt:lpstr>Calibri Light</vt:lpstr>
      <vt:lpstr>Courier</vt:lpstr>
      <vt:lpstr>Courier New</vt:lpstr>
      <vt:lpstr>Gill Sans</vt:lpstr>
      <vt:lpstr>Noto Serif</vt:lpstr>
      <vt:lpstr>Roboto</vt:lpstr>
      <vt:lpstr>Arial</vt:lpstr>
      <vt:lpstr>Office Theme</vt:lpstr>
      <vt:lpstr>FROM FASTQ TO BAM </vt:lpstr>
      <vt:lpstr>Growth of sequencing</vt:lpstr>
      <vt:lpstr>FASTQ file</vt:lpstr>
      <vt:lpstr>Paired reads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Visualize the alignments with Tablet (https://ics.hutton.ac.uk/tablet/)</vt:lpstr>
    </vt:vector>
  </TitlesOfParts>
  <Company>The Genome Analysis Centre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Vicky Schneider-Gricar (TGAC)</dc:creator>
  <cp:lastModifiedBy>Jose DeVega (EI)</cp:lastModifiedBy>
  <cp:revision>160</cp:revision>
  <cp:lastPrinted>2016-11-08T10:13:33Z</cp:lastPrinted>
  <dcterms:created xsi:type="dcterms:W3CDTF">2013-03-16T21:23:41Z</dcterms:created>
  <dcterms:modified xsi:type="dcterms:W3CDTF">2017-02-18T17:50:40Z</dcterms:modified>
</cp:coreProperties>
</file>